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1"/>
  </p:notesMasterIdLst>
  <p:handoutMasterIdLst>
    <p:handoutMasterId r:id="rId22"/>
  </p:handoutMasterIdLst>
  <p:sldIdLst>
    <p:sldId id="513" r:id="rId3"/>
    <p:sldId id="322" r:id="rId4"/>
    <p:sldId id="324" r:id="rId5"/>
    <p:sldId id="362" r:id="rId6"/>
    <p:sldId id="425" r:id="rId7"/>
    <p:sldId id="506" r:id="rId8"/>
    <p:sldId id="507" r:id="rId9"/>
    <p:sldId id="473" r:id="rId10"/>
    <p:sldId id="509" r:id="rId11"/>
    <p:sldId id="508" r:id="rId12"/>
    <p:sldId id="495" r:id="rId13"/>
    <p:sldId id="510" r:id="rId14"/>
    <p:sldId id="511" r:id="rId15"/>
    <p:sldId id="512" r:id="rId16"/>
    <p:sldId id="496" r:id="rId17"/>
    <p:sldId id="351" r:id="rId18"/>
    <p:sldId id="514" r:id="rId19"/>
    <p:sldId id="515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36"/>
      </p:cViewPr>
      <p:guideLst>
        <p:guide orient="horz" pos="2122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76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486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3/3/2024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76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109C2C-0305-4AF1-BA0D-4B093AF407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3/3/2024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3/3/2024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3/3/2024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www.studymafia.net</a:t>
            </a:r>
            <a:endParaRPr lang="en-US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533400" y="5490802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Submitted To:				                    Submitted By: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www.studymafia.net                                           www.studymafia.net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276600" y="2209800"/>
            <a:ext cx="510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Seminar</a:t>
            </a:r>
          </a:p>
          <a:p>
            <a:pPr algn="ctr"/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</a:t>
            </a:r>
          </a:p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Service Education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932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200" b="1" dirty="0" smtClean="0"/>
              <a:t>Individual conferences </a:t>
            </a:r>
            <a:r>
              <a:rPr sz="3200" dirty="0" smtClean="0"/>
              <a:t>(dependent of feelings of mutual understanding and support existing between</a:t>
            </a:r>
            <a:r>
              <a:rPr lang="en-IN" sz="3200" dirty="0" smtClean="0"/>
              <a:t> </a:t>
            </a:r>
            <a:r>
              <a:rPr sz="3200" dirty="0" smtClean="0"/>
              <a:t>teacher and supervisor).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b="1" dirty="0" smtClean="0"/>
              <a:t>Visits and demonstrations </a:t>
            </a:r>
            <a:r>
              <a:rPr sz="3200" dirty="0" smtClean="0"/>
              <a:t>(opportunity to observe actual teaching techniques).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There is no doubt that in-service education will continue to fill the missing lings created by the changing society</a:t>
            </a:r>
            <a:r>
              <a:rPr lang="en-IN" altLang="en-US" sz="2800" dirty="0" smtClean="0"/>
              <a:t> </a:t>
            </a:r>
            <a:r>
              <a:rPr lang="en-US" sz="2800" dirty="0" smtClean="0"/>
              <a:t>between pre-service education and teacher’s effectiveness in the world of 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The National Policy on Education (2014, revised edition) emphasized the significance of in-service</a:t>
            </a:r>
            <a:r>
              <a:rPr lang="en-IN" altLang="en-US" sz="2800" dirty="0" smtClean="0"/>
              <a:t> </a:t>
            </a:r>
            <a:r>
              <a:rPr lang="en-US" sz="2800" dirty="0" smtClean="0"/>
              <a:t>training of teachers, so that education can be advantageously employed to fulfill national philosophy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the serving professional teachers ample opportunities of updating their knowledge and skills</a:t>
            </a:r>
            <a:r>
              <a:rPr lang="en-IN" sz="2800" dirty="0" smtClean="0"/>
              <a:t> </a:t>
            </a:r>
            <a:r>
              <a:rPr sz="2800" dirty="0" smtClean="0"/>
              <a:t>towards better objective performance and advancement in status, without having to resign their</a:t>
            </a:r>
            <a:r>
              <a:rPr lang="en-IN" sz="2800" dirty="0" smtClean="0"/>
              <a:t> </a:t>
            </a:r>
            <a:r>
              <a:rPr sz="2800" dirty="0" smtClean="0"/>
              <a:t>employment.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the schools system the opportunities of retaining the services of trained and qualified teachers</a:t>
            </a:r>
            <a:r>
              <a:rPr lang="en-IN" sz="2800" dirty="0" smtClean="0"/>
              <a:t> </a:t>
            </a:r>
            <a:r>
              <a:rPr sz="2800" dirty="0" smtClean="0"/>
              <a:t>while in sandwich/in-service education programme.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opportunities for increasing the number of trained and qualified teachers at all levels of</a:t>
            </a:r>
            <a:r>
              <a:rPr lang="en-IN" sz="2800" dirty="0" smtClean="0"/>
              <a:t> </a:t>
            </a:r>
            <a:r>
              <a:rPr sz="2800" dirty="0" smtClean="0"/>
              <a:t>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 Reducing the financial burden of employers of teachers, as the money they had to pay as salaries and</a:t>
            </a:r>
            <a:r>
              <a:rPr lang="en-IN" sz="2800" dirty="0" smtClean="0"/>
              <a:t> </a:t>
            </a:r>
            <a:r>
              <a:rPr sz="2800" dirty="0" smtClean="0"/>
              <a:t>allowances on full-time to their teachers on full-pay/time in-service education programme was</a:t>
            </a:r>
            <a:r>
              <a:rPr lang="en-IN" sz="2800" dirty="0" smtClean="0"/>
              <a:t> </a:t>
            </a:r>
            <a:r>
              <a:rPr sz="2800" dirty="0" smtClean="0"/>
              <a:t>saved.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additional sources of revenue generation for teacher education institutions in which the</a:t>
            </a:r>
            <a:r>
              <a:rPr lang="en-IN" sz="2800" dirty="0" smtClean="0"/>
              <a:t> </a:t>
            </a:r>
            <a:r>
              <a:rPr sz="2800" dirty="0" smtClean="0"/>
              <a:t>sandwich programmes are based.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additional source of income to staff members participating in the programmes.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Providing opportunities for teacher education institutions to provide service in an essential area of</a:t>
            </a:r>
            <a:r>
              <a:rPr lang="en-IN" sz="2800" dirty="0" smtClean="0"/>
              <a:t> </a:t>
            </a:r>
            <a:r>
              <a:rPr sz="2800" dirty="0" smtClean="0"/>
              <a:t>national development, especially by putting their facilities and staff into use during the long</a:t>
            </a:r>
            <a:r>
              <a:rPr lang="en-IN" sz="2800" dirty="0" smtClean="0"/>
              <a:t> </a:t>
            </a:r>
            <a:r>
              <a:rPr sz="2800" dirty="0" smtClean="0"/>
              <a:t>vacations.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00200"/>
            <a:ext cx="8208010" cy="470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In-service education programme is capital intensive and most of the participants are self-sponsored. As</a:t>
            </a:r>
            <a:r>
              <a:rPr lang="en-IN" altLang="en-US" sz="3000" dirty="0" smtClean="0"/>
              <a:t> </a:t>
            </a:r>
            <a:r>
              <a:rPr lang="en-US" sz="3000" dirty="0" smtClean="0"/>
              <a:t>a result, many of them cannot cope with exorbitant school fees and other incidental expenses for</a:t>
            </a:r>
            <a:r>
              <a:rPr lang="en-IN" altLang="en-US" sz="3000" dirty="0" smtClean="0"/>
              <a:t> </a:t>
            </a:r>
            <a:r>
              <a:rPr lang="en-US" sz="3000" dirty="0" smtClean="0"/>
              <a:t>textbooks and personal upkeeps.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time factor is a major constraint as contact hours for lectures and examinations are inadequate.</a:t>
            </a:r>
            <a:r>
              <a:rPr lang="en-IN" altLang="en-US" sz="3000" dirty="0" smtClean="0"/>
              <a:t> </a:t>
            </a:r>
            <a:r>
              <a:rPr lang="en-US" sz="3000" dirty="0" smtClean="0"/>
              <a:t>Therefore, the effectiveness and scope of instruction is in doubt.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245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In-service education can simply be defined as the relevant courses and activities in which a serving teacher may participate to upgrade his professional knowledge, skills, and competence in the teaching profession.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Studymafia.net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Seminarppt.com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Google.com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Studymafia.org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835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997751"/>
            <a:ext cx="7924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</a:rPr>
              <a:t>Thanks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890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In-Service Education</a:t>
            </a: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Types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In-Service Education</a:t>
            </a:r>
            <a:endParaRPr lang="en-US" altLang="en-US" sz="2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Benefits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In-Service Education</a:t>
            </a:r>
            <a:endParaRPr lang="en-US" altLang="en-US" sz="2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Problems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In-Service Education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79730" y="1603375"/>
            <a:ext cx="812609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b="1" dirty="0" smtClean="0"/>
              <a:t>    </a:t>
            </a:r>
            <a:r>
              <a:rPr b="1" dirty="0" smtClean="0"/>
              <a:t>In-service education is designed for the manpower development of the school system and the educational</a:t>
            </a:r>
            <a:r>
              <a:rPr lang="en-IN" b="1" dirty="0" smtClean="0"/>
              <a:t> </a:t>
            </a:r>
            <a:r>
              <a:rPr b="1" dirty="0" smtClean="0"/>
              <a:t>enterprise as a whole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 descr="featured-importance-education"/>
          <p:cNvPicPr>
            <a:picLocks noChangeAspect="1"/>
          </p:cNvPicPr>
          <p:nvPr/>
        </p:nvPicPr>
        <p:blipFill>
          <a:blip r:embed="rId3"/>
          <a:srcRect l="15833" t="331" r="18333"/>
          <a:stretch>
            <a:fillRect/>
          </a:stretch>
        </p:blipFill>
        <p:spPr>
          <a:xfrm>
            <a:off x="3092450" y="3352800"/>
            <a:ext cx="4641850" cy="317944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1305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 If teachers are to perform their functions effectively and efficiently, it becomes imperative</a:t>
            </a:r>
            <a:r>
              <a:rPr lang="en-IN" altLang="en-US" dirty="0" smtClean="0"/>
              <a:t> </a:t>
            </a:r>
            <a:r>
              <a:rPr lang="en-US" dirty="0" smtClean="0"/>
              <a:t>for them to require training in new skills and modern methodology. </a:t>
            </a:r>
          </a:p>
          <a:p>
            <a:r>
              <a:rPr lang="en-US" dirty="0" smtClean="0"/>
              <a:t>To meet the growing needs of education in a global economy it becomes imperative to provide sound</a:t>
            </a:r>
            <a:r>
              <a:rPr lang="en-IN" altLang="en-US" dirty="0" smtClean="0"/>
              <a:t> </a:t>
            </a:r>
            <a:r>
              <a:rPr lang="en-US" dirty="0" smtClean="0"/>
              <a:t>in-service education for teachers to update their skills, knowledge and experience.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 smtClean="0"/>
              <a:t>IN-service education is imperative in a fast changing world like Nigeria in view of the prevailing changes in</a:t>
            </a:r>
            <a:r>
              <a:rPr lang="en-IN" altLang="en-US" sz="2800" dirty="0" smtClean="0"/>
              <a:t> </a:t>
            </a:r>
            <a:r>
              <a:rPr lang="en-US" sz="2800" dirty="0" smtClean="0"/>
              <a:t>science and technology. To actualize the set objectives of in-service education in any organization some basic</a:t>
            </a:r>
            <a:r>
              <a:rPr lang="en-IN" altLang="en-US" sz="2800" dirty="0" smtClean="0"/>
              <a:t> </a:t>
            </a:r>
            <a:r>
              <a:rPr lang="en-US" sz="2800" dirty="0" smtClean="0"/>
              <a:t>principles should be taken into consideration, as enumerated by Stoops et al (1981) as follows: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In-service programme emerges from recognized needs of the school and community.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All school personnel need in-service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Proper supervisor is an effective means of accelerating the in-service professional growth. Improving the quality of instruction is the immediate and long range observes of in-service education.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In-service education leads to a continuous process of re-examination and revision of the educationalprogramme. </a:t>
            </a:r>
            <a:endParaRPr lang="en-IN" sz="2800" dirty="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In-service education has increasingly become the concern of state agencies, colleges, and universities,school boards, school administrators and teachers.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Supervisors should create an atmosphere that will stimulate a desire on the part of teachers for inservice growth.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dirty="0" smtClean="0"/>
              <a:t>The in-service programme should provide for keeping abreast with research and advances in education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Institutes </a:t>
            </a:r>
            <a:r>
              <a:rPr lang="en-US" sz="2800" dirty="0" smtClean="0"/>
              <a:t>(a series of lectures designed to give participants as much information as possible in a shorttime, usually two or three days).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Conferences </a:t>
            </a:r>
            <a:r>
              <a:rPr lang="en-US" sz="2800" dirty="0" smtClean="0"/>
              <a:t>(give participants an opportunity to question others and discuss ideas presented)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Workshops </a:t>
            </a:r>
            <a:r>
              <a:rPr lang="en-US" sz="2800" dirty="0" smtClean="0"/>
              <a:t>(usually a moderate size group, where each person has a problem to solve that is closely</a:t>
            </a:r>
            <a:r>
              <a:rPr lang="en-IN" altLang="en-US" sz="2800" dirty="0" smtClean="0"/>
              <a:t> </a:t>
            </a:r>
            <a:r>
              <a:rPr lang="en-US" sz="2800" dirty="0" smtClean="0"/>
              <a:t>related to his field (A skilled consultant work with each group)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In-Service Education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000" b="1" dirty="0" smtClean="0"/>
              <a:t>Staff meetings</a:t>
            </a:r>
            <a:r>
              <a:rPr sz="3000" dirty="0" smtClean="0"/>
              <a:t> (may perform a useful in-service function but generally used to acquaint teachers with</a:t>
            </a:r>
            <a:r>
              <a:rPr lang="en-IN" sz="3000" dirty="0" smtClean="0"/>
              <a:t> </a:t>
            </a:r>
            <a:r>
              <a:rPr sz="3000" dirty="0" smtClean="0"/>
              <a:t>administrative proceeds users and policies)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b="1" dirty="0" smtClean="0"/>
              <a:t>Committee </a:t>
            </a:r>
            <a:r>
              <a:rPr sz="3000" dirty="0" smtClean="0"/>
              <a:t>(five or several members work on a problem that could be impossible for a whole staff to</a:t>
            </a:r>
            <a:r>
              <a:rPr lang="en-IN" sz="3000" dirty="0" smtClean="0"/>
              <a:t> </a:t>
            </a:r>
            <a:r>
              <a:rPr sz="3000" dirty="0" smtClean="0"/>
              <a:t>tackle).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b="1" dirty="0" smtClean="0"/>
              <a:t>Professional reading</a:t>
            </a:r>
            <a:r>
              <a:rPr sz="3000" dirty="0" smtClean="0"/>
              <a:t> (with the aid of a professional library’ study groups)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906</Words>
  <Application>Microsoft Office PowerPoint</Application>
  <PresentationFormat>On-screen Show (4:3)</PresentationFormat>
  <Paragraphs>259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911</cp:revision>
  <cp:lastPrinted>2014-09-05T11:57:00Z</cp:lastPrinted>
  <dcterms:created xsi:type="dcterms:W3CDTF">2014-04-08T13:15:00Z</dcterms:created>
  <dcterms:modified xsi:type="dcterms:W3CDTF">2024-03-03T16:14:58Z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A0F61CA056C94EBAA64822E06436D6FC</vt:lpwstr>
  </property>
  <property fmtid="{D5CDD505-2E9C-101B-9397-08002B2CF9AE}" pid="3" name="KSOProductBuildVer">
    <vt:lpwstr>1033-11.2.0.11440</vt:lpwstr>
  </property>
</Properties>
</file>