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5"/>
  </p:notesMasterIdLst>
  <p:handoutMasterIdLst>
    <p:handoutMasterId r:id="rId26"/>
  </p:handoutMasterIdLst>
  <p:sldIdLst>
    <p:sldId id="515" r:id="rId3"/>
    <p:sldId id="322" r:id="rId4"/>
    <p:sldId id="324" r:id="rId5"/>
    <p:sldId id="362" r:id="rId6"/>
    <p:sldId id="397" r:id="rId7"/>
    <p:sldId id="425" r:id="rId8"/>
    <p:sldId id="506" r:id="rId9"/>
    <p:sldId id="507" r:id="rId10"/>
    <p:sldId id="508" r:id="rId11"/>
    <p:sldId id="473" r:id="rId12"/>
    <p:sldId id="509" r:id="rId13"/>
    <p:sldId id="510" r:id="rId14"/>
    <p:sldId id="511" r:id="rId15"/>
    <p:sldId id="495" r:id="rId16"/>
    <p:sldId id="512" r:id="rId17"/>
    <p:sldId id="454" r:id="rId18"/>
    <p:sldId id="513" r:id="rId19"/>
    <p:sldId id="497" r:id="rId20"/>
    <p:sldId id="514" r:id="rId21"/>
    <p:sldId id="351" r:id="rId22"/>
    <p:sldId id="517" r:id="rId23"/>
    <p:sldId id="518"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36"/>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 Target="slides/slide5.xml"/><Relationship Id="rId4" Type="http://schemas.openxmlformats.org/officeDocument/2006/relationships/slide" Target="slides/slide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3/2/2024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321324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3/2/2024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565314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3109C2C-0305-4AF1-BA0D-4B093AF40785}" type="slidenum">
              <a:rPr lang="en-US" smtClean="0"/>
              <a:pPr/>
              <a:t>1</a:t>
            </a:fld>
            <a:endParaRPr lang="en-US" smtClean="0"/>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3/2/2024</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3/2/2024</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3/2/2024</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3/2/2024</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3/2/2024</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3/2/2024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3/2/2024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3/2/2024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3/2/2024</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3/2/2024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3/2/2024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image" Target="../media/image2.jpe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8"/>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3/2/2024</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3075"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3076"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dirty="0" smtClean="0">
                <a:solidFill>
                  <a:schemeClr val="accent3">
                    <a:lumMod val="75000"/>
                  </a:schemeClr>
                </a:solidFill>
                <a:latin typeface="Verdana" pitchFamily="34" charset="0"/>
              </a:rPr>
              <a:t>www.studymafia.net</a:t>
            </a:r>
            <a:endParaRPr lang="en-US" sz="6000" dirty="0">
              <a:solidFill>
                <a:schemeClr val="accent3">
                  <a:lumMod val="75000"/>
                </a:schemeClr>
              </a:solidFill>
            </a:endParaRPr>
          </a:p>
        </p:txBody>
      </p:sp>
      <p:sp>
        <p:nvSpPr>
          <p:cNvPr id="3077" name="Text Box 9"/>
          <p:cNvSpPr txBox="1">
            <a:spLocks noChangeArrowheads="1"/>
          </p:cNvSpPr>
          <p:nvPr/>
        </p:nvSpPr>
        <p:spPr bwMode="auto">
          <a:xfrm>
            <a:off x="533400" y="5490802"/>
            <a:ext cx="8610600" cy="830997"/>
          </a:xfrm>
          <a:prstGeom prst="rect">
            <a:avLst/>
          </a:prstGeom>
          <a:noFill/>
          <a:ln w="9525">
            <a:noFill/>
            <a:miter lim="800000"/>
            <a:headEnd/>
            <a:tailEnd/>
          </a:ln>
        </p:spPr>
        <p:txBody>
          <a:bodyPr>
            <a:spAutoFit/>
          </a:bodyPr>
          <a:lstStyle/>
          <a:p>
            <a:pPr>
              <a:spcBef>
                <a:spcPct val="50000"/>
              </a:spcBef>
            </a:pPr>
            <a:r>
              <a:rPr lang="en-US" sz="2400" b="1" dirty="0">
                <a:solidFill>
                  <a:schemeClr val="accent3">
                    <a:lumMod val="75000"/>
                  </a:schemeClr>
                </a:solidFill>
              </a:rPr>
              <a:t>Submitted To:				                    Submitted By:</a:t>
            </a:r>
          </a:p>
          <a:p>
            <a:r>
              <a:rPr lang="en-US" sz="2400" b="1" dirty="0" smtClean="0">
                <a:solidFill>
                  <a:schemeClr val="accent3">
                    <a:lumMod val="75000"/>
                  </a:schemeClr>
                </a:solidFill>
              </a:rPr>
              <a:t>www.studymafia.net                             </a:t>
            </a:r>
            <a:r>
              <a:rPr lang="en-US" sz="2400" b="1" dirty="0" smtClean="0">
                <a:solidFill>
                  <a:schemeClr val="accent3">
                    <a:lumMod val="75000"/>
                  </a:schemeClr>
                </a:solidFill>
              </a:rPr>
              <a:t>              </a:t>
            </a:r>
            <a:r>
              <a:rPr lang="en-US" sz="2400" b="1" dirty="0" smtClean="0">
                <a:solidFill>
                  <a:schemeClr val="accent3">
                    <a:lumMod val="75000"/>
                  </a:schemeClr>
                </a:solidFill>
              </a:rPr>
              <a:t>www.studymafia.net</a:t>
            </a:r>
            <a:endParaRPr lang="en-US" sz="2400" b="1" dirty="0">
              <a:solidFill>
                <a:schemeClr val="accent3">
                  <a:lumMod val="75000"/>
                </a:schemeClr>
              </a:solidFill>
            </a:endParaRPr>
          </a:p>
        </p:txBody>
      </p:sp>
      <p:sp>
        <p:nvSpPr>
          <p:cNvPr id="3078" name="Rectangle 8"/>
          <p:cNvSpPr>
            <a:spLocks noChangeArrowheads="1"/>
          </p:cNvSpPr>
          <p:nvPr/>
        </p:nvSpPr>
        <p:spPr bwMode="auto">
          <a:xfrm>
            <a:off x="2628900" y="2322255"/>
            <a:ext cx="5105400" cy="1938992"/>
          </a:xfrm>
          <a:prstGeom prst="rect">
            <a:avLst/>
          </a:prstGeom>
          <a:noFill/>
          <a:ln w="9525">
            <a:noFill/>
            <a:miter lim="800000"/>
            <a:headEnd/>
            <a:tailEnd/>
          </a:ln>
        </p:spPr>
        <p:txBody>
          <a:bodyPr wrap="square">
            <a:spAutoFit/>
          </a:bodyPr>
          <a:lstStyle/>
          <a:p>
            <a:pPr algn="ctr"/>
            <a:r>
              <a:rPr lang="en-US" sz="4000" b="1" dirty="0">
                <a:solidFill>
                  <a:schemeClr val="accent3">
                    <a:lumMod val="75000"/>
                  </a:schemeClr>
                </a:solidFill>
                <a:latin typeface="Times New Roman" pitchFamily="18" charset="0"/>
                <a:cs typeface="Times New Roman" pitchFamily="18" charset="0"/>
              </a:rPr>
              <a:t>Seminar</a:t>
            </a:r>
          </a:p>
          <a:p>
            <a:pPr algn="ctr"/>
            <a:r>
              <a:rPr lang="en-US" sz="4000" b="1" dirty="0">
                <a:solidFill>
                  <a:schemeClr val="accent3">
                    <a:lumMod val="75000"/>
                  </a:schemeClr>
                </a:solidFill>
                <a:latin typeface="Times New Roman" pitchFamily="18" charset="0"/>
                <a:cs typeface="Times New Roman" pitchFamily="18" charset="0"/>
              </a:rPr>
              <a:t> On</a:t>
            </a:r>
          </a:p>
          <a:p>
            <a:pPr algn="ctr"/>
            <a:r>
              <a:rPr lang="en-US" sz="4000" b="1" dirty="0" smtClean="0">
                <a:solidFill>
                  <a:schemeClr val="accent3">
                    <a:lumMod val="75000"/>
                  </a:schemeClr>
                </a:solidFill>
                <a:latin typeface="Times New Roman" pitchFamily="18" charset="0"/>
                <a:cs typeface="Times New Roman" pitchFamily="18" charset="0"/>
              </a:rPr>
              <a:t>Edge Computing</a:t>
            </a:r>
            <a:endParaRPr lang="en-US" sz="4000" b="1" dirty="0">
              <a:solidFill>
                <a:schemeClr val="accent3">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9780287"/>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Example of Edge Computing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Consider a building secured with dozens of high-definition IoT video cameras. These are "dumb" cameras that simply output a raw video signal and continuously stream that signal to a cloud server. </a:t>
            </a:r>
          </a:p>
          <a:p>
            <a:pPr marL="457200" indent="-457200">
              <a:buFont typeface="Arial" panose="020B0604020202020204" pitchFamily="34" charset="0"/>
              <a:buChar char="•"/>
            </a:pPr>
            <a:r>
              <a:rPr lang="en-US" sz="3000" dirty="0" smtClean="0"/>
              <a:t>On the cloud server, the video output from all the cameras is put through a motion-detection application to ensure that only clips featuring activity are saved to the server’s database.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Example of Edge Computing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This means there is a constant and significant strain on the building’s Internet infrastructure, as significant bandwidth gets consumed by the high volume of video footage being transferred.</a:t>
            </a:r>
          </a:p>
          <a:p>
            <a:pPr marL="457200" indent="-457200">
              <a:buFont typeface="Arial" panose="020B0604020202020204" pitchFamily="34" charset="0"/>
              <a:buChar char="•"/>
            </a:pPr>
            <a:r>
              <a:rPr lang="en-US" sz="3000" dirty="0" smtClean="0"/>
              <a:t> Additionally, there is very heavy load on the cloud server that has to process the video footage from all the cameras simultaneously.</a:t>
            </a:r>
          </a:p>
          <a:p>
            <a:pPr marL="457200" indent="-457200">
              <a:buFont typeface="Arial" panose="020B0604020202020204" pitchFamily="34" charset="0"/>
              <a:buChar char="•"/>
            </a:pPr>
            <a:endParaRPr lang="en-US" sz="30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Example of Edge Computing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5169535"/>
          </a:xfrm>
          <a:prstGeom prst="rect">
            <a:avLst/>
          </a:prstGeom>
          <a:noFill/>
        </p:spPr>
        <p:txBody>
          <a:bodyPr wrap="square">
            <a:spAutoFit/>
          </a:bodyPr>
          <a:lstStyle/>
          <a:p>
            <a:pPr marL="457200" indent="-457200">
              <a:buFont typeface="Arial" panose="020B0604020202020204" pitchFamily="34" charset="0"/>
              <a:buChar char="•"/>
            </a:pPr>
            <a:r>
              <a:rPr lang="en-US" sz="3000" dirty="0" smtClean="0"/>
              <a:t>Now imagine that the motion sensor computation is moved to the network edge. What if each camera used its own internal computer to run the motion-detecting application and then sent footage to the cloud server as needed? </a:t>
            </a:r>
          </a:p>
          <a:p>
            <a:pPr marL="457200" indent="-457200">
              <a:buFont typeface="Arial" panose="020B0604020202020204" pitchFamily="34" charset="0"/>
              <a:buChar char="•"/>
            </a:pPr>
            <a:r>
              <a:rPr lang="en-US" sz="3000" dirty="0" smtClean="0"/>
              <a:t>This would result in a significant reduction in bandwidth use, because much of the camera footage will never have to travel to the cloud server.</a:t>
            </a:r>
          </a:p>
          <a:p>
            <a:pPr marL="457200" indent="-457200">
              <a:buFont typeface="Arial" panose="020B0604020202020204" pitchFamily="34" charset="0"/>
              <a:buChar char="•"/>
            </a:pPr>
            <a:endParaRPr lang="en-US" sz="30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Example of Edge Computing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538220"/>
          </a:xfrm>
          <a:prstGeom prst="rect">
            <a:avLst/>
          </a:prstGeom>
          <a:noFill/>
        </p:spPr>
        <p:txBody>
          <a:bodyPr wrap="square">
            <a:spAutoFit/>
          </a:bodyPr>
          <a:lstStyle/>
          <a:p>
            <a:pPr marL="457200" indent="-457200">
              <a:buFont typeface="Arial" panose="020B0604020202020204" pitchFamily="34" charset="0"/>
              <a:buChar char="•"/>
            </a:pPr>
            <a:r>
              <a:rPr lang="en-US" sz="3200" dirty="0" smtClean="0"/>
              <a:t>Additionally, the cloud server would now only be responsible for storing the important footage, meaning that the server could communicate with a higher number of cameras without getting overloaded. </a:t>
            </a:r>
          </a:p>
          <a:p>
            <a:pPr marL="457200" indent="-457200">
              <a:buFont typeface="Arial" panose="020B0604020202020204" pitchFamily="34" charset="0"/>
              <a:buChar char="•"/>
            </a:pPr>
            <a:r>
              <a:rPr lang="en-US" sz="3200" b="1" dirty="0" smtClean="0"/>
              <a:t>This is what edge computing looks like.</a:t>
            </a:r>
          </a:p>
          <a:p>
            <a:pPr marL="457200" indent="-457200">
              <a:buFont typeface="Arial" panose="020B0604020202020204" pitchFamily="34" charset="0"/>
              <a:buChar char="•"/>
            </a:pPr>
            <a:endParaRPr lang="en-US" sz="3200" b="1"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Cases of Edge Computing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246245"/>
          </a:xfrm>
          <a:prstGeom prst="rect">
            <a:avLst/>
          </a:prstGeom>
          <a:noFill/>
        </p:spPr>
        <p:txBody>
          <a:bodyPr wrap="square">
            <a:spAutoFit/>
          </a:bodyPr>
          <a:lstStyle/>
          <a:p>
            <a:pPr marL="457200" indent="-457200">
              <a:buFont typeface="Arial" panose="020B0604020202020204" pitchFamily="34" charset="0"/>
              <a:buChar char="•"/>
            </a:pPr>
            <a:r>
              <a:rPr lang="en-US" sz="3000" b="1" dirty="0" smtClean="0"/>
              <a:t>Security system monitoring:</a:t>
            </a:r>
            <a:r>
              <a:rPr lang="en-US" sz="3000" dirty="0" smtClean="0"/>
              <a:t> As described above.</a:t>
            </a:r>
          </a:p>
          <a:p>
            <a:pPr marL="457200" indent="-457200">
              <a:buFont typeface="Arial" panose="020B0604020202020204" pitchFamily="34" charset="0"/>
              <a:buChar char="•"/>
            </a:pPr>
            <a:r>
              <a:rPr lang="en-US" sz="3000" b="1" dirty="0" smtClean="0"/>
              <a:t>IoT devices</a:t>
            </a:r>
            <a:r>
              <a:rPr lang="en-US" sz="3000" dirty="0" smtClean="0"/>
              <a:t>: Smart devices that connect to the Internet can benefit from running code on the device itself, rather than in the cloud, for more efficient user interactions.</a:t>
            </a:r>
          </a:p>
          <a:p>
            <a:pPr marL="457200" indent="-457200">
              <a:buFont typeface="Arial" panose="020B0604020202020204" pitchFamily="34" charset="0"/>
              <a:buChar char="•"/>
            </a:pPr>
            <a:r>
              <a:rPr lang="en-US" sz="3000" b="1" dirty="0" smtClean="0"/>
              <a:t>Self-driving cars</a:t>
            </a:r>
            <a:r>
              <a:rPr lang="en-US" sz="3000" dirty="0" smtClean="0"/>
              <a:t>: Autonomous vehicles need to react in real time, without waiting for instructions from a server.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Cases of Edge Computing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322955"/>
          </a:xfrm>
          <a:prstGeom prst="rect">
            <a:avLst/>
          </a:prstGeom>
          <a:noFill/>
        </p:spPr>
        <p:txBody>
          <a:bodyPr wrap="square">
            <a:spAutoFit/>
          </a:bodyPr>
          <a:lstStyle/>
          <a:p>
            <a:pPr marL="457200" indent="-457200">
              <a:buFont typeface="Arial" panose="020B0604020202020204" pitchFamily="34" charset="0"/>
              <a:buChar char="•"/>
            </a:pPr>
            <a:r>
              <a:rPr lang="en-US" sz="3000" b="1" dirty="0" smtClean="0"/>
              <a:t>More efficient caching:</a:t>
            </a:r>
            <a:r>
              <a:rPr lang="en-US" sz="3000" dirty="0" smtClean="0"/>
              <a:t> By running code on a CDN edge network, an application can customize how content is cached to more efficiently serve content to users.</a:t>
            </a:r>
          </a:p>
          <a:p>
            <a:pPr marL="457200" indent="-457200">
              <a:buFont typeface="Arial" panose="020B0604020202020204" pitchFamily="34" charset="0"/>
              <a:buChar char="•"/>
            </a:pPr>
            <a:r>
              <a:rPr lang="en-US" sz="3000" b="1" dirty="0" smtClean="0"/>
              <a:t>Medical monitoring devices</a:t>
            </a:r>
            <a:r>
              <a:rPr lang="en-US" sz="3000" dirty="0" smtClean="0"/>
              <a:t>: It is crucial for medical devices to respond in real time without waiting to hear from a cloud server.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5334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Benefits of Edge Computing</a:t>
            </a:r>
          </a:p>
        </p:txBody>
      </p:sp>
      <p:sp>
        <p:nvSpPr>
          <p:cNvPr id="2" name="TextBox 1"/>
          <p:cNvSpPr txBox="1"/>
          <p:nvPr/>
        </p:nvSpPr>
        <p:spPr>
          <a:xfrm>
            <a:off x="609600" y="1676400"/>
            <a:ext cx="7696200" cy="4399915"/>
          </a:xfrm>
          <a:prstGeom prst="rect">
            <a:avLst/>
          </a:prstGeom>
          <a:noFill/>
        </p:spPr>
        <p:txBody>
          <a:bodyPr wrap="square">
            <a:spAutoFit/>
          </a:bodyPr>
          <a:lstStyle/>
          <a:p>
            <a:pPr marL="0" indent="0">
              <a:buFont typeface="Arial" panose="020B0604020202020204" pitchFamily="34" charset="0"/>
              <a:buNone/>
            </a:pPr>
            <a:r>
              <a:rPr sz="2800" b="1" dirty="0" smtClean="0"/>
              <a:t>Cost savings</a:t>
            </a:r>
          </a:p>
          <a:p>
            <a:pPr marL="457200" indent="-457200">
              <a:buFont typeface="Arial" panose="020B0604020202020204" pitchFamily="34" charset="0"/>
              <a:buChar char="•"/>
            </a:pPr>
            <a:r>
              <a:rPr sz="2800" dirty="0" smtClean="0"/>
              <a:t>As seen in the example above, edge computing helps minimize bandwidth use and server resources. Bandwidth and cloud resources are finite and cost money.</a:t>
            </a:r>
          </a:p>
          <a:p>
            <a:pPr marL="0" indent="0">
              <a:buFont typeface="Arial" panose="020B0604020202020204" pitchFamily="34" charset="0"/>
              <a:buNone/>
            </a:pPr>
            <a:r>
              <a:rPr sz="2800" b="1" dirty="0" smtClean="0"/>
              <a:t>Performance</a:t>
            </a:r>
            <a:endParaRPr sz="2800" dirty="0" smtClean="0"/>
          </a:p>
          <a:p>
            <a:pPr marL="457200" indent="-457200">
              <a:buFont typeface="Arial" panose="020B0604020202020204" pitchFamily="34" charset="0"/>
              <a:buChar char="•"/>
            </a:pPr>
            <a:r>
              <a:rPr sz="2800" dirty="0" smtClean="0"/>
              <a:t>Another significant benefit of moving processes to the edge is to reduce latency. Every time a device needs to communicate with a distant server somewhere, that creates a delay.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5334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Benefits of Edge Computing</a:t>
            </a:r>
          </a:p>
        </p:txBody>
      </p:sp>
      <p:sp>
        <p:nvSpPr>
          <p:cNvPr id="2" name="TextBox 1"/>
          <p:cNvSpPr txBox="1"/>
          <p:nvPr/>
        </p:nvSpPr>
        <p:spPr>
          <a:xfrm>
            <a:off x="609600" y="1676400"/>
            <a:ext cx="7696200" cy="3969385"/>
          </a:xfrm>
          <a:prstGeom prst="rect">
            <a:avLst/>
          </a:prstGeom>
          <a:noFill/>
        </p:spPr>
        <p:txBody>
          <a:bodyPr wrap="square">
            <a:spAutoFit/>
          </a:bodyPr>
          <a:lstStyle/>
          <a:p>
            <a:pPr marL="0" indent="0">
              <a:buFont typeface="Arial" panose="020B0604020202020204" pitchFamily="34" charset="0"/>
              <a:buNone/>
            </a:pPr>
            <a:r>
              <a:rPr sz="2800" b="1" dirty="0" smtClean="0"/>
              <a:t>In addition, edge computing can provide new functionality that wasn’t previously available. For example, a company can use edge computing to process and analyze their data at the edge, which makes it possible to do so in real time.</a:t>
            </a:r>
          </a:p>
          <a:p>
            <a:pPr marL="457200" indent="-457200">
              <a:buFont typeface="Arial" panose="020B0604020202020204" pitchFamily="34" charset="0"/>
              <a:buChar char="•"/>
            </a:pPr>
            <a:r>
              <a:rPr sz="2800" dirty="0" smtClean="0"/>
              <a:t>Decreased latency</a:t>
            </a:r>
          </a:p>
          <a:p>
            <a:pPr marL="457200" indent="-457200">
              <a:buFont typeface="Arial" panose="020B0604020202020204" pitchFamily="34" charset="0"/>
              <a:buChar char="•"/>
            </a:pPr>
            <a:r>
              <a:rPr sz="2800" dirty="0" smtClean="0"/>
              <a:t>Decrease in bandwidth use and associated cost</a:t>
            </a:r>
          </a:p>
          <a:p>
            <a:pPr marL="457200" indent="-457200">
              <a:buFont typeface="Arial" panose="020B0604020202020204" pitchFamily="34" charset="0"/>
              <a:buChar char="•"/>
            </a:pPr>
            <a:r>
              <a:rPr sz="2800" dirty="0" smtClean="0"/>
              <a:t>Decrease in server resources and associated cost</a:t>
            </a:r>
          </a:p>
          <a:p>
            <a:pPr marL="457200" indent="-457200">
              <a:buFont typeface="Arial" panose="020B0604020202020204" pitchFamily="34" charset="0"/>
              <a:buChar char="•"/>
            </a:pPr>
            <a:r>
              <a:rPr sz="2800" dirty="0" smtClean="0"/>
              <a:t>Added functionality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Drawback of Edge Computing</a:t>
            </a:r>
          </a:p>
        </p:txBody>
      </p:sp>
      <p:sp>
        <p:nvSpPr>
          <p:cNvPr id="2" name="TextBox 1"/>
          <p:cNvSpPr txBox="1"/>
          <p:nvPr/>
        </p:nvSpPr>
        <p:spPr>
          <a:xfrm>
            <a:off x="609600" y="1676400"/>
            <a:ext cx="7696200" cy="4707890"/>
          </a:xfrm>
          <a:prstGeom prst="rect">
            <a:avLst/>
          </a:prstGeom>
          <a:noFill/>
        </p:spPr>
        <p:txBody>
          <a:bodyPr wrap="square">
            <a:spAutoFit/>
          </a:bodyPr>
          <a:lstStyle/>
          <a:p>
            <a:pPr marL="457200" indent="-457200">
              <a:buFont typeface="Arial" panose="020B0604020202020204" pitchFamily="34" charset="0"/>
              <a:buChar char="•"/>
            </a:pPr>
            <a:r>
              <a:rPr sz="3000" dirty="0" smtClean="0"/>
              <a:t>One drawback of edge computing is that it can increase attack vectors. </a:t>
            </a:r>
          </a:p>
          <a:p>
            <a:pPr marL="457200" indent="-457200">
              <a:buFont typeface="Arial" panose="020B0604020202020204" pitchFamily="34" charset="0"/>
              <a:buChar char="•"/>
            </a:pPr>
            <a:r>
              <a:rPr sz="3000" dirty="0" smtClean="0"/>
              <a:t>With the addition of more "smart" devices into the mix, such as edge servers and IoT devices that have robust built-in computers, there are new opportunities for malicious attackers to compromise these devices.</a:t>
            </a:r>
          </a:p>
          <a:p>
            <a:pPr marL="457200" indent="-457200">
              <a:buFont typeface="Arial" panose="020B0604020202020204" pitchFamily="34" charset="0"/>
              <a:buChar char="•"/>
            </a:pPr>
            <a:r>
              <a:rPr sz="3000" dirty="0" smtClean="0"/>
              <a:t>Another drawback with edge computing is that it requires more local hardware.</a:t>
            </a:r>
          </a:p>
          <a:p>
            <a:pPr marL="457200" indent="-457200">
              <a:buFont typeface="Arial" panose="020B0604020202020204" pitchFamily="34" charset="0"/>
              <a:buChar char="•"/>
            </a:pPr>
            <a:endParaRPr sz="30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Drawback of Edge Computing</a:t>
            </a:r>
          </a:p>
        </p:txBody>
      </p:sp>
      <p:sp>
        <p:nvSpPr>
          <p:cNvPr id="2" name="TextBox 1"/>
          <p:cNvSpPr txBox="1"/>
          <p:nvPr/>
        </p:nvSpPr>
        <p:spPr>
          <a:xfrm>
            <a:off x="609600" y="1676400"/>
            <a:ext cx="7696200" cy="3784600"/>
          </a:xfrm>
          <a:prstGeom prst="rect">
            <a:avLst/>
          </a:prstGeom>
          <a:noFill/>
        </p:spPr>
        <p:txBody>
          <a:bodyPr wrap="square">
            <a:spAutoFit/>
          </a:bodyPr>
          <a:lstStyle/>
          <a:p>
            <a:pPr marL="457200" indent="-457200">
              <a:buFont typeface="Arial" panose="020B0604020202020204" pitchFamily="34" charset="0"/>
              <a:buChar char="•"/>
            </a:pPr>
            <a:r>
              <a:rPr sz="3000" dirty="0" smtClean="0"/>
              <a:t>For example, while an IoT camera needs a built-in computer to send its raw video data to a web server, it would require a much more sophisticated computer with more processing power in order for it to run its own motion-detection algorithms. But the dropping costs of hardware are making it cheaper to build smarter devices.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Facts About Edge Computing</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Examples of Edge Computing</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Cases of Edge Computing</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Benefits of Edge Computing</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Drawbacks of Edge Computing</a:t>
            </a:r>
            <a:endParaRPr lang="en-IN" altLang="en-US"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Edge computing is an emerging computing paradigm which refers to a range of networks and devices at or near the user. </a:t>
            </a:r>
          </a:p>
          <a:p>
            <a:pPr marL="514350" indent="-514350">
              <a:buFont typeface="Wingdings" panose="05000000000000000000" pitchFamily="2" charset="2"/>
              <a:buChar char="ü"/>
            </a:pPr>
            <a:r>
              <a:rPr lang="en-US" sz="2800" dirty="0" smtClean="0"/>
              <a:t>Edge is about processing data closer to where it's being generated, enabling processing at greater speeds and volumes, leading to greater action-led results in real time.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20</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References</a:t>
            </a:r>
            <a:endParaRPr lang="en-US"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33400" y="1676400"/>
            <a:ext cx="7924800" cy="1815882"/>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Studymafia.net</a:t>
            </a:r>
          </a:p>
          <a:p>
            <a:pPr marL="514350" indent="-514350">
              <a:buFont typeface="Wingdings" panose="05000000000000000000" pitchFamily="2" charset="2"/>
              <a:buChar char="ü"/>
            </a:pPr>
            <a:r>
              <a:rPr lang="en-US" sz="2800" dirty="0" smtClean="0"/>
              <a:t>Seminarppt.com</a:t>
            </a:r>
          </a:p>
          <a:p>
            <a:pPr marL="514350" indent="-514350">
              <a:buFont typeface="Wingdings" panose="05000000000000000000" pitchFamily="2" charset="2"/>
              <a:buChar char="ü"/>
            </a:pPr>
            <a:r>
              <a:rPr lang="en-US" sz="2800" dirty="0" smtClean="0"/>
              <a:t>Google.com</a:t>
            </a:r>
          </a:p>
          <a:p>
            <a:pPr marL="514350" indent="-514350">
              <a:buFont typeface="Wingdings" panose="05000000000000000000" pitchFamily="2" charset="2"/>
              <a:buChar char="ü"/>
            </a:pPr>
            <a:r>
              <a:rPr lang="en-US" sz="2800" dirty="0" smtClean="0"/>
              <a:t>Studymafia.org</a:t>
            </a:r>
            <a:endParaRPr lang="en-US" sz="2800" dirty="0" smtClean="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21</a:t>
            </a:fld>
            <a:endParaRPr lang="en-US" altLang="en-US" sz="1400" dirty="0">
              <a:solidFill>
                <a:srgbClr val="0039A6"/>
              </a:solidFill>
              <a:latin typeface="Myriad Web Pro" charset="0"/>
            </a:endParaRPr>
          </a:p>
        </p:txBody>
      </p:sp>
    </p:spTree>
    <p:extLst>
      <p:ext uri="{BB962C8B-B14F-4D97-AF65-F5344CB8AC3E}">
        <p14:creationId xmlns:p14="http://schemas.microsoft.com/office/powerpoint/2010/main" val="1252533544"/>
      </p:ext>
    </p:extLst>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997751"/>
            <a:ext cx="7924800" cy="1323439"/>
          </a:xfrm>
          <a:prstGeom prst="rect">
            <a:avLst/>
          </a:prstGeom>
          <a:noFill/>
        </p:spPr>
        <p:txBody>
          <a:bodyPr wrap="square">
            <a:spAutoFit/>
          </a:bodyPr>
          <a:lstStyle/>
          <a:p>
            <a:pPr algn="ctr"/>
            <a:r>
              <a:rPr lang="en-US" sz="8000" b="1" dirty="0" smtClean="0">
                <a:solidFill>
                  <a:schemeClr val="accent2">
                    <a:lumMod val="75000"/>
                  </a:schemeClr>
                </a:solidFill>
              </a:rPr>
              <a:t>Thanks</a:t>
            </a:r>
            <a:endParaRPr lang="en-US" sz="8000" b="1" dirty="0" smtClean="0">
              <a:solidFill>
                <a:schemeClr val="accent2">
                  <a:lumMod val="75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22</a:t>
            </a:fld>
            <a:endParaRPr lang="en-US" altLang="en-US" sz="1400" dirty="0">
              <a:solidFill>
                <a:srgbClr val="0039A6"/>
              </a:solidFill>
              <a:latin typeface="Myriad Web Pro" charset="0"/>
            </a:endParaRPr>
          </a:p>
        </p:txBody>
      </p:sp>
    </p:spTree>
    <p:extLst>
      <p:ext uri="{BB962C8B-B14F-4D97-AF65-F5344CB8AC3E}">
        <p14:creationId xmlns:p14="http://schemas.microsoft.com/office/powerpoint/2010/main" val="935653333"/>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603375"/>
            <a:ext cx="82073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dirty="0" smtClean="0"/>
              <a:t>   </a:t>
            </a:r>
            <a:r>
              <a:rPr sz="3000" dirty="0" smtClean="0"/>
              <a:t>Edge computing is a distributed computing paradigm that brings computation and data storage closer to the sources of data.</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Picture 3" descr="137"/>
          <p:cNvPicPr>
            <a:picLocks noChangeAspect="1"/>
          </p:cNvPicPr>
          <p:nvPr/>
        </p:nvPicPr>
        <p:blipFill>
          <a:blip r:embed="rId3"/>
          <a:srcRect l="8326" t="20635" b="18519"/>
          <a:stretch>
            <a:fillRect/>
          </a:stretch>
        </p:blipFill>
        <p:spPr>
          <a:xfrm>
            <a:off x="533400" y="3429000"/>
            <a:ext cx="8120380" cy="282956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 origins of edge computing lie in content distributed networks that were created in the late 1990s to serve web and video content from edge servers that were deployed close to users.</a:t>
            </a:r>
          </a:p>
          <a:p>
            <a:r>
              <a:rPr lang="en-US" sz="2800" dirty="0" smtClean="0"/>
              <a:t>In the early 2000s, these networks evolved to host applications and application components on edge servers,</a:t>
            </a:r>
            <a:r>
              <a:rPr lang="en-IN" altLang="en-US" sz="2800" dirty="0" smtClean="0"/>
              <a:t> </a:t>
            </a:r>
            <a:r>
              <a:rPr lang="en-US" sz="2800" dirty="0" smtClean="0"/>
              <a:t>resulting in the first commercial edge computing services</a:t>
            </a:r>
            <a:r>
              <a:rPr lang="en-IN" altLang="en-US" sz="2800" dirty="0" smtClean="0"/>
              <a:t> </a:t>
            </a:r>
            <a:r>
              <a:rPr lang="en-US" sz="2800" dirty="0" smtClean="0"/>
              <a:t>that hosted applications such as dealer locators, shopping carts, real-time data aggregators, and ad insertion engines.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3" name="Picture 2" descr="Real-Life-Use-Cases-for-Edge-Computing_1024X684"/>
          <p:cNvPicPr>
            <a:picLocks noChangeAspect="1"/>
          </p:cNvPicPr>
          <p:nvPr/>
        </p:nvPicPr>
        <p:blipFill>
          <a:blip r:embed="rId3"/>
          <a:stretch>
            <a:fillRect/>
          </a:stretch>
        </p:blipFill>
        <p:spPr>
          <a:xfrm>
            <a:off x="304800" y="381000"/>
            <a:ext cx="8432800" cy="610743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Facts About Edge Computing</a:t>
            </a:r>
          </a:p>
        </p:txBody>
      </p:sp>
      <p:sp>
        <p:nvSpPr>
          <p:cNvPr id="2" name="TextBox 1"/>
          <p:cNvSpPr txBox="1"/>
          <p:nvPr/>
        </p:nvSpPr>
        <p:spPr>
          <a:xfrm>
            <a:off x="609600" y="1676400"/>
            <a:ext cx="7696200" cy="3538220"/>
          </a:xfrm>
          <a:prstGeom prst="rect">
            <a:avLst/>
          </a:prstGeom>
          <a:noFill/>
        </p:spPr>
        <p:txBody>
          <a:bodyPr wrap="square">
            <a:spAutoFit/>
          </a:bodyPr>
          <a:lstStyle/>
          <a:p>
            <a:pPr marL="457200" indent="-457200">
              <a:buFont typeface="Arial" panose="020B0604020202020204" pitchFamily="34" charset="0"/>
              <a:buChar char="•"/>
            </a:pPr>
            <a:r>
              <a:rPr lang="en-US" sz="3200" dirty="0" smtClean="0"/>
              <a:t>The first computers were large, bulky machines that could only be accessed directly or via terminals that were basically an extension of the computer. </a:t>
            </a:r>
          </a:p>
          <a:p>
            <a:pPr marL="457200" indent="-457200">
              <a:buFont typeface="Arial" panose="020B0604020202020204" pitchFamily="34" charset="0"/>
              <a:buChar char="•"/>
            </a:pPr>
            <a:r>
              <a:rPr lang="en-US" sz="3200" dirty="0" smtClean="0"/>
              <a:t>With the invention of personal computers, computing could take place in a much more distributed fashion.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Facts About Edge Computing</a:t>
            </a:r>
          </a:p>
        </p:txBody>
      </p:sp>
      <p:sp>
        <p:nvSpPr>
          <p:cNvPr id="2" name="TextBox 1"/>
          <p:cNvSpPr txBox="1"/>
          <p:nvPr/>
        </p:nvSpPr>
        <p:spPr>
          <a:xfrm>
            <a:off x="609600" y="1676400"/>
            <a:ext cx="7696200" cy="4523105"/>
          </a:xfrm>
          <a:prstGeom prst="rect">
            <a:avLst/>
          </a:prstGeom>
          <a:noFill/>
        </p:spPr>
        <p:txBody>
          <a:bodyPr wrap="square">
            <a:spAutoFit/>
          </a:bodyPr>
          <a:lstStyle/>
          <a:p>
            <a:pPr marL="457200" indent="-457200">
              <a:buFont typeface="Arial" panose="020B0604020202020204" pitchFamily="34" charset="0"/>
              <a:buChar char="•"/>
            </a:pPr>
            <a:r>
              <a:rPr lang="en-US" sz="3200" dirty="0" smtClean="0"/>
              <a:t>For a time, personal computing was the dominant computing model. </a:t>
            </a:r>
          </a:p>
          <a:p>
            <a:pPr marL="457200" indent="-457200">
              <a:buFont typeface="Arial" panose="020B0604020202020204" pitchFamily="34" charset="0"/>
              <a:buChar char="•"/>
            </a:pPr>
            <a:r>
              <a:rPr lang="en-US" sz="3200" dirty="0" smtClean="0"/>
              <a:t>Applications ran and data was stored locally on a user's device, or sometimes within an on-premise data center.</a:t>
            </a:r>
          </a:p>
          <a:p>
            <a:pPr marL="457200" indent="-457200">
              <a:buFont typeface="Arial" panose="020B0604020202020204" pitchFamily="34" charset="0"/>
              <a:buChar char="•"/>
            </a:pPr>
            <a:r>
              <a:rPr lang="en-US" sz="3200" dirty="0" smtClean="0"/>
              <a:t>Cloud computing, a more recent development, offered a number of advantages over this locally based, on-premise computing.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Facts About Edge Computing</a:t>
            </a:r>
          </a:p>
        </p:txBody>
      </p:sp>
      <p:sp>
        <p:nvSpPr>
          <p:cNvPr id="2" name="TextBox 1"/>
          <p:cNvSpPr txBox="1"/>
          <p:nvPr/>
        </p:nvSpPr>
        <p:spPr>
          <a:xfrm>
            <a:off x="609600" y="1676400"/>
            <a:ext cx="769620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Cloud services are centralized in a vendor-managed "cloud" (or collection of data centers) and can be accessed from any device over the Internet.</a:t>
            </a:r>
          </a:p>
          <a:p>
            <a:pPr marL="457200" indent="-457200">
              <a:buFont typeface="Arial" panose="020B0604020202020204" pitchFamily="34" charset="0"/>
              <a:buChar char="•"/>
            </a:pPr>
            <a:r>
              <a:rPr lang="en-US" sz="3200" dirty="0" smtClean="0"/>
              <a:t>However, cloud computing can introduce latency because of the distance between users and the data centers where cloud services are hosted.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Facts About Edge Computing</a:t>
            </a:r>
          </a:p>
        </p:txBody>
      </p:sp>
      <p:sp>
        <p:nvSpPr>
          <p:cNvPr id="2" name="TextBox 1"/>
          <p:cNvSpPr txBox="1"/>
          <p:nvPr/>
        </p:nvSpPr>
        <p:spPr>
          <a:xfrm>
            <a:off x="609600" y="1676400"/>
            <a:ext cx="7696200" cy="4523105"/>
          </a:xfrm>
          <a:prstGeom prst="rect">
            <a:avLst/>
          </a:prstGeom>
          <a:noFill/>
        </p:spPr>
        <p:txBody>
          <a:bodyPr wrap="square">
            <a:spAutoFit/>
          </a:bodyPr>
          <a:lstStyle/>
          <a:p>
            <a:pPr marL="457200" indent="-457200">
              <a:buFont typeface="Arial" panose="020B0604020202020204" pitchFamily="34" charset="0"/>
              <a:buChar char="•"/>
            </a:pPr>
            <a:r>
              <a:rPr lang="en-US" sz="3200" dirty="0" smtClean="0"/>
              <a:t>Early computing: Centralized applications only running on one isolated computer</a:t>
            </a:r>
          </a:p>
          <a:p>
            <a:pPr marL="457200" indent="-457200">
              <a:buFont typeface="Arial" panose="020B0604020202020204" pitchFamily="34" charset="0"/>
              <a:buChar char="•"/>
            </a:pPr>
            <a:r>
              <a:rPr lang="en-US" sz="3200" dirty="0" smtClean="0"/>
              <a:t>Personal computing: Decentralized applications running locally</a:t>
            </a:r>
          </a:p>
          <a:p>
            <a:pPr marL="457200" indent="-457200">
              <a:buFont typeface="Arial" panose="020B0604020202020204" pitchFamily="34" charset="0"/>
              <a:buChar char="•"/>
            </a:pPr>
            <a:r>
              <a:rPr lang="en-US" sz="3200" dirty="0" smtClean="0"/>
              <a:t>Cloud computing: Centralized applications running in data centers</a:t>
            </a:r>
          </a:p>
          <a:p>
            <a:pPr marL="457200" indent="-457200">
              <a:buFont typeface="Arial" panose="020B0604020202020204" pitchFamily="34" charset="0"/>
              <a:buChar char="•"/>
            </a:pPr>
            <a:r>
              <a:rPr lang="en-US" sz="3200" dirty="0" smtClean="0"/>
              <a:t>Edge computing: Centralized applications running close to users, either on the device itself or on the network edge</a:t>
            </a:r>
            <a:r>
              <a:rPr lang="en-IN" altLang="en-US" sz="32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1150</Words>
  <Application>Microsoft Office PowerPoint</Application>
  <PresentationFormat>On-screen Show (4:3)</PresentationFormat>
  <Paragraphs>322</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911</cp:revision>
  <cp:lastPrinted>2014-09-05T11:57:00Z</cp:lastPrinted>
  <dcterms:created xsi:type="dcterms:W3CDTF">2014-04-08T13:15:00Z</dcterms:created>
  <dcterms:modified xsi:type="dcterms:W3CDTF">2024-03-02T12:43:10Z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8F36C722219D4900A902C4F25528846F</vt:lpwstr>
  </property>
  <property fmtid="{D5CDD505-2E9C-101B-9397-08002B2CF9AE}" pid="3" name="KSOProductBuildVer">
    <vt:lpwstr>1033-11.2.0.11440</vt:lpwstr>
  </property>
</Properties>
</file>