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91" r:id="rId2"/>
  </p:sldMasterIdLst>
  <p:notesMasterIdLst>
    <p:notesMasterId r:id="rId23"/>
  </p:notesMasterIdLst>
  <p:handoutMasterIdLst>
    <p:handoutMasterId r:id="rId24"/>
  </p:handoutMasterIdLst>
  <p:sldIdLst>
    <p:sldId id="619" r:id="rId3"/>
    <p:sldId id="615" r:id="rId4"/>
    <p:sldId id="324" r:id="rId5"/>
    <p:sldId id="362" r:id="rId6"/>
    <p:sldId id="397" r:id="rId7"/>
    <p:sldId id="425" r:id="rId8"/>
    <p:sldId id="601" r:id="rId9"/>
    <p:sldId id="564" r:id="rId10"/>
    <p:sldId id="602" r:id="rId11"/>
    <p:sldId id="579" r:id="rId12"/>
    <p:sldId id="607" r:id="rId13"/>
    <p:sldId id="608" r:id="rId14"/>
    <p:sldId id="606" r:id="rId15"/>
    <p:sldId id="603" r:id="rId16"/>
    <p:sldId id="580" r:id="rId17"/>
    <p:sldId id="604" r:id="rId18"/>
    <p:sldId id="605" r:id="rId19"/>
    <p:sldId id="351" r:id="rId20"/>
    <p:sldId id="617" r:id="rId21"/>
    <p:sldId id="618" r:id="rId22"/>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74" autoAdjust="0"/>
    <p:restoredTop sz="77728" autoAdjust="0"/>
  </p:normalViewPr>
  <p:slideViewPr>
    <p:cSldViewPr>
      <p:cViewPr>
        <p:scale>
          <a:sx n="51" d="100"/>
          <a:sy n="51" d="100"/>
        </p:scale>
        <p:origin x="-1548" y="-460"/>
      </p:cViewPr>
      <p:guideLst>
        <p:guide orient="horz" pos="2136"/>
        <p:guide pos="2917"/>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895"/>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t>4/24/2023</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AD26005-350B-4663-8083-A0ECEF69C9D7}" type="slidenum">
              <a:rPr lang="en-US" altLang="en-US"/>
              <a:t>‹#›</a:t>
            </a:fld>
            <a:endParaRPr lang="en-US" altLang="en-US" dirty="0"/>
          </a:p>
        </p:txBody>
      </p:sp>
    </p:spTree>
    <p:extLst>
      <p:ext uri="{BB962C8B-B14F-4D97-AF65-F5344CB8AC3E}">
        <p14:creationId xmlns:p14="http://schemas.microsoft.com/office/powerpoint/2010/main" val="19675379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t>4/24/2023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1C3C041-5338-46DC-B5C2-45D7FFBDD6E7}" type="slidenum">
              <a:rPr lang="en-US" altLang="en-US"/>
              <a:t>‹#›</a:t>
            </a:fld>
            <a:endParaRPr lang="en-US" altLang="en-US" dirty="0"/>
          </a:p>
        </p:txBody>
      </p:sp>
    </p:spTree>
    <p:extLst>
      <p:ext uri="{BB962C8B-B14F-4D97-AF65-F5344CB8AC3E}">
        <p14:creationId xmlns:p14="http://schemas.microsoft.com/office/powerpoint/2010/main" val="15366232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49F90356-2432-4A64-9D8D-BE65D19B03FA}" type="slidenum">
              <a:rPr lang="en-US" smtClean="0"/>
              <a:pPr/>
              <a:t>1</a:t>
            </a:fld>
            <a:endParaRPr lang="en-US"/>
          </a:p>
        </p:txBody>
      </p:sp>
      <p:sp>
        <p:nvSpPr>
          <p:cNvPr id="32771" name="Rectangle 7"/>
          <p:cNvSpPr txBox="1">
            <a:spLocks noGrp="1" noChangeArrowheads="1"/>
          </p:cNvSpPr>
          <p:nvPr/>
        </p:nvSpPr>
        <p:spPr bwMode="auto">
          <a:xfrm>
            <a:off x="3970938" y="8829967"/>
            <a:ext cx="3037840" cy="464820"/>
          </a:xfrm>
          <a:prstGeom prst="rect">
            <a:avLst/>
          </a:prstGeom>
          <a:noFill/>
          <a:ln w="9525">
            <a:noFill/>
            <a:miter lim="800000"/>
            <a:headEnd/>
            <a:tailEnd/>
          </a:ln>
        </p:spPr>
        <p:txBody>
          <a:bodyPr lIns="93177" tIns="46589" rIns="93177" bIns="46589" anchor="b"/>
          <a:lstStyle/>
          <a:p>
            <a:pPr algn="r"/>
            <a:fld id="{A3137E09-02F2-4E00-AC60-24CBA40E41A3}" type="slidenum">
              <a:rPr lang="en-US" sz="1200">
                <a:latin typeface="Times New Roman" pitchFamily="18" charset="0"/>
              </a:rPr>
              <a:pPr algn="r"/>
              <a:t>1</a:t>
            </a:fld>
            <a:endParaRPr lang="en-US" sz="1200">
              <a:latin typeface="Times New Roman" pitchFamily="18" charset="0"/>
            </a:endParaRPr>
          </a:p>
        </p:txBody>
      </p:sp>
      <p:sp>
        <p:nvSpPr>
          <p:cNvPr id="32772" name="Rectangle 2"/>
          <p:cNvSpPr>
            <a:spLocks noGrp="1" noRot="1" noChangeAspect="1" noChangeArrowheads="1" noTextEdit="1"/>
          </p:cNvSpPr>
          <p:nvPr>
            <p:ph type="sldImg"/>
          </p:nvPr>
        </p:nvSpPr>
        <p:spPr>
          <a:ln/>
        </p:spPr>
      </p:sp>
      <p:sp>
        <p:nvSpPr>
          <p:cNvPr id="32773" name="Rectangle 3"/>
          <p:cNvSpPr>
            <a:spLocks noGrp="1" noChangeArrowheads="1"/>
          </p:cNvSpPr>
          <p:nvPr>
            <p:ph type="body" idx="1"/>
          </p:nvPr>
        </p:nvSpPr>
        <p:spPr>
          <a:noFill/>
          <a:ln/>
        </p:spPr>
        <p:txBody>
          <a:bodyPr/>
          <a:lstStyle/>
          <a:p>
            <a:pPr>
              <a:spcBef>
                <a:spcPct val="0"/>
              </a:spcBef>
            </a:pPr>
            <a:endParaRPr lang="en-US" dirty="0">
              <a:latin typeface="Times" pitchFamily="-109"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4/24/2023</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4/24/2023</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4/24/2023</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4/24/2023</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4/24/2023</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4/24/2023</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4/24/2023</a:t>
            </a:fld>
            <a:endParaRPr lang="en-US"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4/24/2023</a:t>
            </a:fld>
            <a:endParaRPr lang="en-US" alt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4/24/2023</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4/24/2023</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4/24/2023</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4/24/2023</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4/24/2023</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4/24/2023</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4/24/2023</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4/24/2023</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4/24/2023</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2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2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ln>
          <a:effectLst/>
        </p:spPr>
        <p:txBody>
          <a:bodyPr wrap="none" anchor="ctr"/>
          <a:lstStyle/>
          <a:p>
            <a:pPr>
              <a:lnSpc>
                <a:spcPct val="106000"/>
              </a:lnSpc>
              <a:spcBef>
                <a:spcPct val="50000"/>
              </a:spcBef>
              <a:buSzPct val="100000"/>
              <a:buFont typeface="Wingdings 2" panose="05020102010507070707" pitchFamily="18" charset="2"/>
              <a:buNone/>
              <a:defRPr/>
            </a:pPr>
            <a:endParaRPr lang="en-US" sz="1100" dirty="0">
              <a:solidFill>
                <a:srgbClr val="000000"/>
              </a:solidFill>
              <a:effectLst>
                <a:outerShdw blurRad="38100" dist="38100" dir="2700000" algn="tl">
                  <a:srgbClr val="000000">
                    <a:alpha val="43137"/>
                  </a:srgbClr>
                </a:outerShdw>
              </a:effectLst>
              <a:latin typeface="Arial" panose="020B0604020202020204" pitchFamily="34"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anose="020B0604020202020204"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anose="05000000000000000000"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9EDE2762-D309-4A1B-90D4-EE2DB97D9608}" type="slidenum">
              <a:rPr lang="en-US" altLang="en-US"/>
              <a:t>‹#›</a:t>
            </a:fld>
            <a:endParaRPr lang="en-US" alt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hasCustomPrompt="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A6995B87-722D-46BC-9CC9-1ED5024E22B0}" type="slidenum">
              <a:rPr lang="en-US" altLang="en-US"/>
              <a:t>‹#›</a:t>
            </a:fld>
            <a:endParaRPr lang="en-US" alt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2CBE984D-2DD5-4668-BAF8-1C9AC1A13DBC}" type="slidenum">
              <a:rPr lang="en-US" altLang="en-US"/>
              <a:t>‹#›</a:t>
            </a:fld>
            <a:endParaRPr lang="en-US" alt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486D207D-9E64-417F-AA84-D9CB1A523B53}" type="slidenum">
              <a:rPr lang="en-US" altLang="en-US"/>
              <a:t>‹#›</a:t>
            </a:fld>
            <a:endParaRPr lang="en-US" alt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C346C8A6-4EAA-425C-AD65-FB7185D13849}" type="slidenum">
              <a:rPr lang="en-US" altLang="en-US"/>
              <a:t>‹#›</a:t>
            </a:fld>
            <a:endParaRPr lang="en-US" alt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2800">
                <a:solidFill>
                  <a:srgbClr val="0039A6"/>
                </a:solidFill>
                <a:effectLst>
                  <a:outerShdw blurRad="38100" dist="38100" dir="2700000" algn="tl">
                    <a:srgbClr val="C0C0C0"/>
                  </a:outerShdw>
                </a:effectLst>
                <a:latin typeface="Times New Roman" panose="02020603050405020304" pitchFamily="18" charset="0"/>
                <a:cs typeface="Times New Roman" panose="02020603050405020304" pitchFamily="18" charset="0"/>
              </a:defRPr>
            </a:lvl1pPr>
          </a:lstStyle>
          <a:p>
            <a:pPr>
              <a:defRPr/>
            </a:pPr>
            <a:fld id="{BF2DA97D-831A-48CD-A7A1-23EF5E790589}" type="slidenum">
              <a:rPr lang="en-US" altLang="en-US"/>
              <a:t>‹#›</a:t>
            </a:fld>
            <a:endParaRPr lang="en-US" alt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i="0" u="none">
                <a:solidFill>
                  <a:schemeClr val="bg2"/>
                </a:solidFill>
                <a:latin typeface="+mn-lt"/>
              </a:defRPr>
            </a:lvl2pPr>
            <a:lvl3pPr>
              <a:buClr>
                <a:schemeClr val="tx1"/>
              </a:buClr>
              <a:buSzPct val="100000"/>
              <a:buFont typeface="Arial" panose="020B0604020202020204" pitchFamily="34" charset="0"/>
              <a:buChar char="•"/>
              <a:defRPr sz="1800" i="0">
                <a:solidFill>
                  <a:schemeClr val="bg2"/>
                </a:solidFill>
              </a:defRPr>
            </a:lvl3pPr>
            <a:lvl4pPr>
              <a:buClr>
                <a:schemeClr val="tx1"/>
              </a:buClr>
              <a:buSzPct val="70000"/>
              <a:buFont typeface="Courier New" panose="02070309020205020404" pitchFamily="49" charset="0"/>
              <a:buChar char="o"/>
              <a:defRPr sz="1800" i="0" baseline="0">
                <a:solidFill>
                  <a:schemeClr val="bg2"/>
                </a:solidFill>
              </a:defRPr>
            </a:lvl4pPr>
            <a:lvl5pPr>
              <a:buClr>
                <a:schemeClr val="tx1"/>
              </a:buClr>
              <a:buSzPct val="70000"/>
              <a:buFont typeface="Arial" panose="020B0604020202020204"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rcRect b="3795"/>
          <a:stretch>
            <a:fillRect/>
          </a:stretch>
        </p:blipFill>
        <p:spPr>
          <a:xfrm>
            <a:off x="0" y="260350"/>
            <a:ext cx="9144000" cy="6597650"/>
          </a:xfrm>
          <a:prstGeom prst="rect">
            <a:avLst/>
          </a:prstGeom>
          <a:noFill/>
          <a:ln w="9525">
            <a:noFill/>
          </a:ln>
        </p:spPr>
      </p:pic>
      <p:sp>
        <p:nvSpPr>
          <p:cNvPr id="2051" name="Rectangle 3"/>
          <p:cNvSpPr>
            <a:spLocks noGrp="1" noChangeArrowheads="1"/>
          </p:cNvSpPr>
          <p:nvPr>
            <p:ph type="ctrTitle"/>
          </p:nvPr>
        </p:nvSpPr>
        <p:spPr>
          <a:xfrm>
            <a:off x="468313" y="620713"/>
            <a:ext cx="8207375" cy="1082675"/>
          </a:xfrm>
        </p:spPr>
        <p:txBody>
          <a:bodyPr/>
          <a:lstStyle>
            <a:lvl1pPr>
              <a:defRPr/>
            </a:lvl1pPr>
          </a:lstStyle>
          <a:p>
            <a:pPr lvl="0"/>
            <a:r>
              <a:rPr lang="en-US" altLang="zh-CN" noProof="0" smtClean="0"/>
              <a:t>Click to edit Master title style</a:t>
            </a:r>
          </a:p>
        </p:txBody>
      </p:sp>
      <p:sp>
        <p:nvSpPr>
          <p:cNvPr id="2052" name="Rectangle 4"/>
          <p:cNvSpPr>
            <a:spLocks noGrp="1" noChangeArrowheads="1"/>
          </p:cNvSpPr>
          <p:nvPr>
            <p:ph type="subTitle" idx="1"/>
          </p:nvPr>
        </p:nvSpPr>
        <p:spPr>
          <a:xfrm>
            <a:off x="469900" y="1843088"/>
            <a:ext cx="8212138" cy="981075"/>
          </a:xfrm>
        </p:spPr>
        <p:txBody>
          <a:bodyPr/>
          <a:lstStyle>
            <a:lvl1pPr marL="0" indent="0">
              <a:buFontTx/>
              <a:buNone/>
              <a:defRPr/>
            </a:lvl1pPr>
          </a:lstStyle>
          <a:p>
            <a:pPr lvl="0"/>
            <a:r>
              <a:rPr lang="en-US" altLang="zh-CN" noProof="0" smtClean="0"/>
              <a:t>Click to edit Master subtitle style</a:t>
            </a:r>
          </a:p>
        </p:txBody>
      </p:sp>
      <p:sp>
        <p:nvSpPr>
          <p:cNvPr id="9" name="Rectangle 5"/>
          <p:cNvSpPr>
            <a:spLocks noGrp="1" noChangeArrowheads="1"/>
          </p:cNvSpPr>
          <p:nvPr>
            <p:ph type="dt" sz="half" idx="2"/>
          </p:nvPr>
        </p:nvSpPr>
        <p:spPr bwMode="auto">
          <a:xfrm>
            <a:off x="457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544213AF-26F6-41FA-8D85-E2C5388D6E58}" type="datetimeFigureOut">
              <a:rPr lang="en-US" smtClean="0"/>
              <a:t>4/24/2023</a:t>
            </a:fld>
            <a:endParaRPr lang="en-US" dirty="0">
              <a:solidFill>
                <a:srgbClr val="FFFFFF"/>
              </a:solidFill>
            </a:endParaRPr>
          </a:p>
        </p:txBody>
      </p:sp>
      <p:sp>
        <p:nvSpPr>
          <p:cNvPr id="10" name="Rectangle 6"/>
          <p:cNvSpPr>
            <a:spLocks noGrp="1" noChangeArrowheads="1"/>
          </p:cNvSpPr>
          <p:nvPr>
            <p:ph type="ftr" sz="quarter" idx="3"/>
          </p:nvPr>
        </p:nvSpPr>
        <p:spPr bwMode="auto">
          <a:xfrm>
            <a:off x="3124200" y="6245225"/>
            <a:ext cx="2895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kumimoji="0" lang="en-US">
              <a:solidFill>
                <a:schemeClr val="accent1">
                  <a:tint val="20000"/>
                </a:schemeClr>
              </a:solidFill>
            </a:endParaRPr>
          </a:p>
        </p:txBody>
      </p:sp>
      <p:sp>
        <p:nvSpPr>
          <p:cNvPr id="11" name="Rectangle 7"/>
          <p:cNvSpPr>
            <a:spLocks noGrp="1" noChangeArrowheads="1"/>
          </p:cNvSpPr>
          <p:nvPr>
            <p:ph type="sldNum" sz="quarter" idx="4"/>
          </p:nvPr>
        </p:nvSpPr>
        <p:spPr bwMode="auto">
          <a:xfrm>
            <a:off x="6553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D5BBC35B-A44B-4119-B8DA-DE9E3DFADA20}" type="slidenum">
              <a:rPr kumimoji="0" lang="en-US" smtClean="0"/>
              <a:t>‹#›</a:t>
            </a:fld>
            <a:endParaRPr kumimoji="0" lang="en-US"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DE2762-D309-4A1B-90D4-EE2DB97D9608}" type="slidenum">
              <a:rPr lang="en-US" altLang="en-US" smtClean="0"/>
              <a:t>‹#›</a:t>
            </a:fld>
            <a:endParaRPr lang="en-US" alt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hf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4213AF-26F6-41FA-8D85-E2C5388D6E58}" type="datetimeFigureOut">
              <a:rPr lang="en-US" smtClean="0"/>
              <a:t>4/24/2023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7475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7475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4213AF-26F6-41FA-8D85-E2C5388D6E58}" type="datetimeFigureOut">
              <a:rPr lang="en-US" smtClean="0"/>
              <a:t>4/24/2023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346C8A6-4EAA-425C-AD65-FB7185D13849}" type="slidenum">
              <a:rPr lang="en-US" altLang="en-US" smtClean="0"/>
              <a:t>‹#›</a:t>
            </a:fld>
            <a:endParaRPr lang="en-US" alt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hf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CBE984D-2DD5-4668-BAF8-1C9AC1A13DBC}" type="slidenum">
              <a:rPr lang="en-US" altLang="en-US" smtClean="0"/>
              <a:t>‹#›</a:t>
            </a:fld>
            <a:endParaRPr lang="en-US" alt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hf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86D207D-9E64-417F-AA84-D9CB1A523B53}" type="slidenum">
              <a:rPr lang="en-US" altLang="en-US" smtClean="0"/>
              <a:t>‹#›</a:t>
            </a:fld>
            <a:endParaRPr lang="en-US" alt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4/24/2023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4/24/2023</a:t>
            </a:fld>
            <a:endParaRPr lang="en-US">
              <a:solidFill>
                <a:schemeClr val="tx1"/>
              </a:solidFill>
            </a:endParaRPr>
          </a:p>
        </p:txBody>
      </p:sp>
      <p:sp>
        <p:nvSpPr>
          <p:cNvPr id="6" name="Footer Placeholder 5"/>
          <p:cNvSpPr>
            <a:spLocks noGrp="1"/>
          </p:cNvSpPr>
          <p:nvPr>
            <p:ph type="ftr" sz="quarter" idx="11"/>
          </p:nvPr>
        </p:nvSpPr>
        <p:spPr/>
        <p:txBody>
          <a:body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hf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4/24/2023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0500"/>
            <a:ext cx="6019800" cy="5937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4/24/2023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4/24/2023</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anose="05000000000000000000" pitchFamily="2" charset="2"/>
              <a:buChar char="q"/>
              <a:defRPr sz="2400" b="1">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a:solidFill>
                  <a:schemeClr val="bg2"/>
                </a:solidFill>
              </a:defRPr>
            </a:lvl4pPr>
            <a:lvl5pPr>
              <a:buClr>
                <a:schemeClr val="tx1"/>
              </a:buClr>
              <a:buSzPct val="70000"/>
              <a:buFont typeface="Arial" panose="020B0604020202020204"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theme" Target="../theme/theme2.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p:cNvPicPr>
          <p:nvPr/>
        </p:nvPicPr>
        <p:blipFill>
          <a:blip r:embed="rId14"/>
          <a:stretch>
            <a:fillRect/>
          </a:stretch>
        </p:blipFill>
        <p:spPr>
          <a:xfrm>
            <a:off x="0" y="0"/>
            <a:ext cx="9144000" cy="6858000"/>
          </a:xfrm>
          <a:prstGeom prst="rect">
            <a:avLst/>
          </a:prstGeom>
          <a:noFill/>
          <a:ln w="9525">
            <a:noFill/>
          </a:ln>
        </p:spPr>
      </p:pic>
      <p:sp>
        <p:nvSpPr>
          <p:cNvPr id="1027" name="Rectangle 3"/>
          <p:cNvSpPr>
            <a:spLocks noGrp="1"/>
          </p:cNvSpPr>
          <p:nvPr>
            <p:ph type="title"/>
          </p:nvPr>
        </p:nvSpPr>
        <p:spPr>
          <a:xfrm>
            <a:off x="457200" y="190500"/>
            <a:ext cx="8229600" cy="582613"/>
          </a:xfrm>
          <a:prstGeom prst="rect">
            <a:avLst/>
          </a:prstGeom>
          <a:noFill/>
          <a:ln w="9525">
            <a:noFill/>
          </a:ln>
        </p:spPr>
        <p:txBody>
          <a:bodyPr anchor="ctr" anchorCtr="0"/>
          <a:lstStyle/>
          <a:p>
            <a:pPr lvl="0"/>
            <a:r>
              <a:rPr lang="en-US" altLang="zh-CN" dirty="0"/>
              <a:t>Click to edit Master title style</a:t>
            </a:r>
          </a:p>
        </p:txBody>
      </p:sp>
      <p:sp>
        <p:nvSpPr>
          <p:cNvPr id="1028" name="Rectangle 4"/>
          <p:cNvSpPr>
            <a:spLocks noGrp="1"/>
          </p:cNvSpPr>
          <p:nvPr>
            <p:ph type="body" idx="1"/>
          </p:nvPr>
        </p:nvSpPr>
        <p:spPr>
          <a:xfrm>
            <a:off x="457200" y="1174750"/>
            <a:ext cx="8229600" cy="4953000"/>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29"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544213AF-26F6-41FA-8D85-E2C5388D6E58}" type="datetimeFigureOut">
              <a:rPr lang="en-US" smtClean="0"/>
              <a:t>4/24/2023</a:t>
            </a:fld>
            <a:endParaRPr lang="en-US" sz="1000" dirty="0">
              <a:solidFill>
                <a:schemeClr val="tx1"/>
              </a:solidFill>
            </a:endParaRPr>
          </a:p>
        </p:txBody>
      </p:sp>
      <p:sp>
        <p:nvSpPr>
          <p:cNvPr id="1030"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algn="r" eaLnBrk="1" latinLnBrk="0" hangingPunct="1"/>
            <a:endParaRPr kumimoji="0" lang="en-US" sz="1000" dirty="0">
              <a:solidFill>
                <a:schemeClr val="tx1"/>
              </a:solidFill>
            </a:endParaRPr>
          </a:p>
        </p:txBody>
      </p:sp>
      <p:sp>
        <p:nvSpPr>
          <p:cNvPr id="1031"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D5BBC35B-A44B-4119-B8DA-DE9E3DFADA20}" type="slidenum">
              <a:rPr kumimoji="0" lang="en-US" smtClean="0"/>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hf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9.xml"/><Relationship Id="rId5" Type="http://schemas.openxmlformats.org/officeDocument/2006/relationships/image" Target="../media/image6.jpe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4.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5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logo1"/>
          <p:cNvPicPr>
            <a:picLocks noChangeAspect="1" noChangeArrowheads="1"/>
          </p:cNvPicPr>
          <p:nvPr/>
        </p:nvPicPr>
        <p:blipFill>
          <a:blip r:embed="rId3" cstate="print"/>
          <a:srcRect/>
          <a:stretch>
            <a:fillRect/>
          </a:stretch>
        </p:blipFill>
        <p:spPr bwMode="auto">
          <a:xfrm>
            <a:off x="304800" y="60325"/>
            <a:ext cx="1143000" cy="1143000"/>
          </a:xfrm>
          <a:prstGeom prst="rect">
            <a:avLst/>
          </a:prstGeom>
          <a:noFill/>
          <a:ln w="9525">
            <a:noFill/>
            <a:miter lim="800000"/>
            <a:headEnd/>
            <a:tailEnd/>
          </a:ln>
        </p:spPr>
      </p:pic>
      <p:pic>
        <p:nvPicPr>
          <p:cNvPr id="3075" name="Picture 3" descr="strip1"/>
          <p:cNvPicPr>
            <a:picLocks noChangeAspect="1" noChangeArrowheads="1"/>
          </p:cNvPicPr>
          <p:nvPr/>
        </p:nvPicPr>
        <p:blipFill>
          <a:blip r:embed="rId4" cstate="print"/>
          <a:srcRect/>
          <a:stretch>
            <a:fillRect/>
          </a:stretch>
        </p:blipFill>
        <p:spPr bwMode="auto">
          <a:xfrm>
            <a:off x="1371600" y="593725"/>
            <a:ext cx="7620000" cy="76200"/>
          </a:xfrm>
          <a:prstGeom prst="rect">
            <a:avLst/>
          </a:prstGeom>
          <a:noFill/>
          <a:ln w="9525">
            <a:noFill/>
            <a:miter lim="800000"/>
            <a:headEnd/>
            <a:tailEnd/>
          </a:ln>
        </p:spPr>
      </p:pic>
      <p:sp>
        <p:nvSpPr>
          <p:cNvPr id="3076" name="Rectangle 5"/>
          <p:cNvSpPr>
            <a:spLocks noChangeArrowheads="1"/>
          </p:cNvSpPr>
          <p:nvPr/>
        </p:nvSpPr>
        <p:spPr bwMode="auto">
          <a:xfrm>
            <a:off x="457200" y="762000"/>
            <a:ext cx="8686800" cy="1143000"/>
          </a:xfrm>
          <a:prstGeom prst="rect">
            <a:avLst/>
          </a:prstGeom>
          <a:noFill/>
          <a:ln w="9525">
            <a:noFill/>
            <a:miter lim="800000"/>
            <a:headEnd/>
            <a:tailEnd/>
          </a:ln>
        </p:spPr>
        <p:txBody>
          <a:bodyPr anchor="ctr"/>
          <a:lstStyle/>
          <a:p>
            <a:pPr algn="ctr"/>
            <a:r>
              <a:rPr lang="en-US" sz="6000" dirty="0">
                <a:solidFill>
                  <a:srgbClr val="FF0000"/>
                </a:solidFill>
                <a:latin typeface="Verdana" pitchFamily="34" charset="0"/>
              </a:rPr>
              <a:t>www.studymafia.org</a:t>
            </a:r>
            <a:endParaRPr lang="en-US" sz="6000" dirty="0">
              <a:solidFill>
                <a:srgbClr val="FF9900"/>
              </a:solidFill>
              <a:latin typeface="Tahoma" pitchFamily="34" charset="0"/>
            </a:endParaRPr>
          </a:p>
        </p:txBody>
      </p:sp>
      <p:sp>
        <p:nvSpPr>
          <p:cNvPr id="3077" name="Text Box 9"/>
          <p:cNvSpPr txBox="1">
            <a:spLocks noChangeArrowheads="1"/>
          </p:cNvSpPr>
          <p:nvPr/>
        </p:nvSpPr>
        <p:spPr bwMode="auto">
          <a:xfrm>
            <a:off x="533400" y="5181600"/>
            <a:ext cx="8610600" cy="677863"/>
          </a:xfrm>
          <a:prstGeom prst="rect">
            <a:avLst/>
          </a:prstGeom>
          <a:noFill/>
          <a:ln w="9525">
            <a:noFill/>
            <a:miter lim="800000"/>
            <a:headEnd/>
            <a:tailEnd/>
          </a:ln>
        </p:spPr>
        <p:txBody>
          <a:bodyPr>
            <a:spAutoFit/>
          </a:bodyPr>
          <a:lstStyle/>
          <a:p>
            <a:pPr>
              <a:spcBef>
                <a:spcPct val="50000"/>
              </a:spcBef>
            </a:pPr>
            <a:r>
              <a:rPr lang="en-US" sz="2000" b="1" dirty="0">
                <a:latin typeface="Times New Roman" pitchFamily="18" charset="0"/>
              </a:rPr>
              <a:t>Submitted To:				              Submitted By:</a:t>
            </a:r>
          </a:p>
          <a:p>
            <a:r>
              <a:rPr lang="en-US" b="1" dirty="0">
                <a:latin typeface="Times New Roman" pitchFamily="18" charset="0"/>
              </a:rPr>
              <a:t>www.studymafia.org                                                           www.studymafia.org               </a:t>
            </a:r>
          </a:p>
        </p:txBody>
      </p:sp>
      <p:sp>
        <p:nvSpPr>
          <p:cNvPr id="3078" name="Rectangle 8"/>
          <p:cNvSpPr>
            <a:spLocks noChangeArrowheads="1"/>
          </p:cNvSpPr>
          <p:nvPr/>
        </p:nvSpPr>
        <p:spPr bwMode="auto">
          <a:xfrm>
            <a:off x="1752600" y="2362201"/>
            <a:ext cx="4953000" cy="4524315"/>
          </a:xfrm>
          <a:prstGeom prst="rect">
            <a:avLst/>
          </a:prstGeom>
          <a:noFill/>
          <a:ln w="9525">
            <a:noFill/>
            <a:miter lim="800000"/>
            <a:headEnd/>
            <a:tailEnd/>
          </a:ln>
        </p:spPr>
        <p:txBody>
          <a:bodyPr wrap="square">
            <a:spAutoFit/>
          </a:bodyPr>
          <a:lstStyle/>
          <a:p>
            <a:pPr algn="ctr"/>
            <a:r>
              <a:rPr lang="en-US" sz="3600" b="1" dirty="0">
                <a:solidFill>
                  <a:srgbClr val="FF0000"/>
                </a:solidFill>
                <a:latin typeface="Times New Roman" pitchFamily="18" charset="0"/>
              </a:rPr>
              <a:t>Seminar On</a:t>
            </a:r>
          </a:p>
          <a:p>
            <a:pPr algn="ctr"/>
            <a:r>
              <a:rPr lang="en-US" sz="3600" b="1" dirty="0">
                <a:solidFill>
                  <a:srgbClr val="FF0000"/>
                </a:solidFill>
              </a:rPr>
              <a:t>  </a:t>
            </a:r>
            <a:r>
              <a:rPr lang="en-US" sz="3600" b="1" dirty="0" err="1" smtClean="0">
                <a:solidFill>
                  <a:srgbClr val="FF0000"/>
                </a:solidFill>
              </a:rPr>
              <a:t>ChatGPT</a:t>
            </a:r>
            <a:endParaRPr lang="en-US" sz="3600" b="1" dirty="0">
              <a:solidFill>
                <a:srgbClr val="FF0000"/>
              </a:solidFill>
            </a:endParaRPr>
          </a:p>
          <a:p>
            <a:pPr algn="ctr"/>
            <a:endParaRPr lang="en-US" sz="3600" dirty="0">
              <a:solidFill>
                <a:srgbClr val="FF0000"/>
              </a:solidFill>
            </a:endParaRPr>
          </a:p>
          <a:p>
            <a:pPr algn="ctr"/>
            <a:endParaRPr lang="en-US" sz="3600" dirty="0">
              <a:solidFill>
                <a:srgbClr val="FF0000"/>
              </a:solidFill>
            </a:endParaRPr>
          </a:p>
          <a:p>
            <a:pPr algn="ctr"/>
            <a:endParaRPr lang="en-US" sz="3600" dirty="0">
              <a:solidFill>
                <a:srgbClr val="FF0000"/>
              </a:solidFill>
              <a:latin typeface="Arial" charset="0"/>
            </a:endParaRPr>
          </a:p>
          <a:p>
            <a:pPr algn="ctr"/>
            <a:endParaRPr lang="en-US" sz="3600" b="1" dirty="0">
              <a:solidFill>
                <a:srgbClr val="FF0000"/>
              </a:solidFill>
              <a:latin typeface="Times New Roman" pitchFamily="18" charset="0"/>
            </a:endParaRPr>
          </a:p>
          <a:p>
            <a:pPr algn="ctr"/>
            <a:r>
              <a:rPr lang="en-US" sz="3600" b="1" dirty="0">
                <a:solidFill>
                  <a:srgbClr val="FF0000"/>
                </a:solidFill>
                <a:latin typeface="Times New Roman" pitchFamily="18" charset="0"/>
              </a:rPr>
              <a:t> </a:t>
            </a:r>
            <a:endParaRPr lang="en-US" sz="3600" dirty="0">
              <a:solidFill>
                <a:srgbClr val="FF0000"/>
              </a:solidFill>
            </a:endParaRPr>
          </a:p>
          <a:p>
            <a:pPr algn="ctr"/>
            <a:endParaRPr lang="en-US" sz="3600" b="1" dirty="0">
              <a:solidFill>
                <a:srgbClr val="FF0000"/>
              </a:solidFill>
              <a:latin typeface="Times New Roman" pitchFamily="18" charset="0"/>
            </a:endParaRPr>
          </a:p>
        </p:txBody>
      </p:sp>
      <p:sp>
        <p:nvSpPr>
          <p:cNvPr id="3079" name="Rectangle 1"/>
          <p:cNvSpPr>
            <a:spLocks noChangeArrowheads="1"/>
          </p:cNvSpPr>
          <p:nvPr/>
        </p:nvSpPr>
        <p:spPr bwMode="auto">
          <a:xfrm>
            <a:off x="0" y="0"/>
            <a:ext cx="184150" cy="369888"/>
          </a:xfrm>
          <a:prstGeom prst="rect">
            <a:avLst/>
          </a:prstGeom>
          <a:noFill/>
          <a:ln w="9525">
            <a:noFill/>
            <a:miter lim="800000"/>
            <a:headEnd/>
            <a:tailEnd/>
          </a:ln>
        </p:spPr>
        <p:txBody>
          <a:bodyPr wrap="none" anchor="ctr">
            <a:spAutoFit/>
          </a:bodyPr>
          <a:lstStyle/>
          <a:p>
            <a:pPr algn="ctr" eaLnBrk="1" hangingPunct="1"/>
            <a:endParaRPr lang="en-US" sz="1800">
              <a:latin typeface="Arial" charset="0"/>
            </a:endParaRPr>
          </a:p>
        </p:txBody>
      </p:sp>
      <p:pic>
        <p:nvPicPr>
          <p:cNvPr id="9" name="Content Placeholder 1" descr="download"/>
          <p:cNvPicPr>
            <a:picLocks noChangeAspect="1"/>
          </p:cNvPicPr>
          <p:nvPr/>
        </p:nvPicPr>
        <p:blipFill>
          <a:blip r:embed="rId5"/>
          <a:srcRect l="11159" r="30257"/>
          <a:stretch>
            <a:fillRect/>
          </a:stretch>
        </p:blipFill>
        <p:spPr>
          <a:xfrm>
            <a:off x="5912300" y="2514600"/>
            <a:ext cx="3210301" cy="1939132"/>
          </a:xfrm>
          <a:prstGeom prst="rect">
            <a:avLst/>
          </a:prstGeom>
        </p:spPr>
      </p:pic>
    </p:spTree>
    <p:extLst>
      <p:ext uri="{BB962C8B-B14F-4D97-AF65-F5344CB8AC3E}">
        <p14:creationId xmlns:p14="http://schemas.microsoft.com/office/powerpoint/2010/main" val="657502449"/>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45729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ChatGPT  v/s Google Search</a:t>
            </a:r>
          </a:p>
        </p:txBody>
      </p:sp>
      <p:sp>
        <p:nvSpPr>
          <p:cNvPr id="2" name="TextBox 1"/>
          <p:cNvSpPr txBox="1"/>
          <p:nvPr/>
        </p:nvSpPr>
        <p:spPr>
          <a:xfrm>
            <a:off x="609600" y="1676400"/>
            <a:ext cx="7967345" cy="4030980"/>
          </a:xfrm>
          <a:prstGeom prst="rect">
            <a:avLst/>
          </a:prstGeom>
          <a:noFill/>
        </p:spPr>
        <p:txBody>
          <a:bodyPr wrap="square">
            <a:spAutoFit/>
          </a:bodyPr>
          <a:lstStyle/>
          <a:p>
            <a:pPr marL="457200" indent="-457200">
              <a:buFont typeface="Arial" panose="020B0604020202020204" pitchFamily="34" charset="0"/>
              <a:buChar char="•"/>
            </a:pPr>
            <a:r>
              <a:rPr lang="en-IN" sz="3200" dirty="0" smtClean="0"/>
              <a:t>Google search helps you to get suggested answers to your questions by giving you a list of websites that are relevant to your questions.</a:t>
            </a:r>
          </a:p>
          <a:p>
            <a:pPr marL="457200" indent="-457200">
              <a:buFont typeface="Arial" panose="020B0604020202020204" pitchFamily="34" charset="0"/>
              <a:buChar char="•"/>
            </a:pPr>
            <a:r>
              <a:rPr lang="en-IN" sz="3200" dirty="0" smtClean="0"/>
              <a:t>On the other hand, ChatGPT gives you the to-the-point answers in a natural flow. It is like using a guidebook.</a:t>
            </a:r>
          </a:p>
          <a:p>
            <a:pPr marL="457200" indent="-457200">
              <a:buFont typeface="Arial" panose="020B0604020202020204" pitchFamily="34" charset="0"/>
              <a:buChar char="•"/>
            </a:pPr>
            <a:endParaRPr lang="en-IN" sz="3200" dirty="0" smtClean="0"/>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10</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45729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ChatGPT  v/s Google Search</a:t>
            </a:r>
          </a:p>
        </p:txBody>
      </p:sp>
      <p:sp>
        <p:nvSpPr>
          <p:cNvPr id="2" name="TextBox 1"/>
          <p:cNvSpPr txBox="1"/>
          <p:nvPr/>
        </p:nvSpPr>
        <p:spPr>
          <a:xfrm>
            <a:off x="609600" y="1676400"/>
            <a:ext cx="7967345" cy="3969385"/>
          </a:xfrm>
          <a:prstGeom prst="rect">
            <a:avLst/>
          </a:prstGeom>
          <a:noFill/>
        </p:spPr>
        <p:txBody>
          <a:bodyPr wrap="square">
            <a:spAutoFit/>
          </a:bodyPr>
          <a:lstStyle/>
          <a:p>
            <a:pPr marL="457200" indent="-457200">
              <a:buFont typeface="Arial" panose="020B0604020202020204" pitchFamily="34" charset="0"/>
              <a:buChar char="•"/>
            </a:pPr>
            <a:r>
              <a:rPr lang="en-IN" sz="2800" dirty="0" smtClean="0"/>
              <a:t>Much comparison has been made over ChatGPT vs Google search since the ChatGPT was launched. However, one should always do a deep analysis when using ChatGPT to get answers. </a:t>
            </a:r>
          </a:p>
          <a:p>
            <a:pPr marL="457200" indent="-457200">
              <a:buFont typeface="Arial" panose="020B0604020202020204" pitchFamily="34" charset="0"/>
              <a:buChar char="•"/>
            </a:pPr>
            <a:r>
              <a:rPr lang="en-IN" sz="2800" dirty="0" smtClean="0"/>
              <a:t>Getting an answer through ChatGPT is getting raw text with no credible source of information or citation or link attached to it. One is advised to verify the answers when using it. </a:t>
            </a:r>
          </a:p>
          <a:p>
            <a:pPr marL="457200" indent="-457200">
              <a:buFont typeface="Arial" panose="020B0604020202020204" pitchFamily="34" charset="0"/>
              <a:buChar char="•"/>
            </a:pPr>
            <a:endParaRPr lang="en-IN" sz="2800" dirty="0" smtClean="0"/>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11</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45729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ChatGPT  v/s Google Search</a:t>
            </a:r>
          </a:p>
        </p:txBody>
      </p:sp>
      <p:sp>
        <p:nvSpPr>
          <p:cNvPr id="2" name="TextBox 1"/>
          <p:cNvSpPr txBox="1"/>
          <p:nvPr/>
        </p:nvSpPr>
        <p:spPr>
          <a:xfrm>
            <a:off x="609600" y="1676400"/>
            <a:ext cx="7967345" cy="3538220"/>
          </a:xfrm>
          <a:prstGeom prst="rect">
            <a:avLst/>
          </a:prstGeom>
          <a:noFill/>
        </p:spPr>
        <p:txBody>
          <a:bodyPr wrap="square">
            <a:spAutoFit/>
          </a:bodyPr>
          <a:lstStyle/>
          <a:p>
            <a:pPr marL="457200" indent="-457200">
              <a:buFont typeface="Arial" panose="020B0604020202020204" pitchFamily="34" charset="0"/>
              <a:buChar char="•"/>
            </a:pPr>
            <a:r>
              <a:rPr lang="en-IN" sz="2800" dirty="0" smtClean="0"/>
              <a:t>Every answer you get on google search works on its own large language models and algorithm and uses extensive AI to bring you the most credible information. </a:t>
            </a:r>
          </a:p>
          <a:p>
            <a:pPr marL="457200" indent="-457200">
              <a:buFont typeface="Arial" panose="020B0604020202020204" pitchFamily="34" charset="0"/>
              <a:buChar char="•"/>
            </a:pPr>
            <a:r>
              <a:rPr lang="en-IN" sz="2800" dirty="0" smtClean="0"/>
              <a:t>One can say that ChatGPT creators will definitely modify it in the near future with more features to compete against google search. </a:t>
            </a:r>
          </a:p>
          <a:p>
            <a:pPr marL="457200" indent="-457200">
              <a:buFont typeface="Arial" panose="020B0604020202020204" pitchFamily="34" charset="0"/>
              <a:buChar char="•"/>
            </a:pPr>
            <a:endParaRPr lang="en-IN" sz="2800" dirty="0" smtClean="0"/>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12</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45729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Advantages of ChatGPT</a:t>
            </a:r>
          </a:p>
        </p:txBody>
      </p:sp>
      <p:sp>
        <p:nvSpPr>
          <p:cNvPr id="2" name="TextBox 1"/>
          <p:cNvSpPr txBox="1"/>
          <p:nvPr/>
        </p:nvSpPr>
        <p:spPr>
          <a:xfrm>
            <a:off x="609600" y="1676400"/>
            <a:ext cx="7967345" cy="3784600"/>
          </a:xfrm>
          <a:prstGeom prst="rect">
            <a:avLst/>
          </a:prstGeom>
          <a:noFill/>
        </p:spPr>
        <p:txBody>
          <a:bodyPr wrap="square">
            <a:spAutoFit/>
          </a:bodyPr>
          <a:lstStyle/>
          <a:p>
            <a:pPr marL="457200" indent="-457200">
              <a:buFont typeface="Arial" panose="020B0604020202020204" pitchFamily="34" charset="0"/>
              <a:buChar char="•"/>
            </a:pPr>
            <a:r>
              <a:rPr lang="en-IN" sz="3000" dirty="0" smtClean="0"/>
              <a:t>Using Chat GPT can be incredibly beneficial for tasks that require a quick turnaround. You can complete your tasks in a fraction of the time it would have taken you manually.</a:t>
            </a:r>
          </a:p>
          <a:p>
            <a:pPr marL="457200" indent="-457200">
              <a:buFont typeface="Arial" panose="020B0604020202020204" pitchFamily="34" charset="0"/>
              <a:buChar char="•"/>
            </a:pPr>
            <a:r>
              <a:rPr lang="en-IN" sz="3000" dirty="0" smtClean="0"/>
              <a:t>It can also be used to generate ideas and content and can automate mundane tasks such as data entry or categorization, freeing up your team’s time for more important work.</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13</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45729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Advantages of ChatGPT</a:t>
            </a:r>
          </a:p>
        </p:txBody>
      </p:sp>
      <p:sp>
        <p:nvSpPr>
          <p:cNvPr id="2" name="TextBox 1"/>
          <p:cNvSpPr txBox="1"/>
          <p:nvPr/>
        </p:nvSpPr>
        <p:spPr>
          <a:xfrm>
            <a:off x="609600" y="1676400"/>
            <a:ext cx="7851775" cy="3784600"/>
          </a:xfrm>
          <a:prstGeom prst="rect">
            <a:avLst/>
          </a:prstGeom>
          <a:noFill/>
        </p:spPr>
        <p:txBody>
          <a:bodyPr wrap="square">
            <a:spAutoFit/>
          </a:bodyPr>
          <a:lstStyle/>
          <a:p>
            <a:pPr marL="457200" indent="-457200">
              <a:buFont typeface="Arial" panose="020B0604020202020204" pitchFamily="34" charset="0"/>
              <a:buChar char="•"/>
            </a:pPr>
            <a:r>
              <a:rPr lang="en-IN" sz="3000" dirty="0" smtClean="0">
                <a:sym typeface="+mn-ea"/>
              </a:rPr>
              <a:t>One of the main benefits of Chat GPT is its ability to generate responses quickly.</a:t>
            </a:r>
            <a:endParaRPr lang="en-IN" sz="3000" dirty="0" smtClean="0"/>
          </a:p>
          <a:p>
            <a:pPr marL="457200" indent="-457200">
              <a:buFont typeface="Arial" panose="020B0604020202020204" pitchFamily="34" charset="0"/>
              <a:buChar char="•"/>
            </a:pPr>
            <a:r>
              <a:rPr lang="en-IN" sz="3000" dirty="0" smtClean="0"/>
              <a:t>Using Chat GPT for website content will not negatively impact SEO as long as it provides relevancy to users</a:t>
            </a:r>
          </a:p>
          <a:p>
            <a:pPr marL="457200" indent="-457200">
              <a:buFont typeface="Arial" panose="020B0604020202020204" pitchFamily="34" charset="0"/>
              <a:buChar char="•"/>
            </a:pPr>
            <a:r>
              <a:rPr lang="en-IN" sz="3000" dirty="0" smtClean="0"/>
              <a:t>The decision to use Chat GPT should be based on specific needs, goals, technical expertise, and available resources.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45729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Limitations of ChatGPT</a:t>
            </a:r>
          </a:p>
        </p:txBody>
      </p:sp>
      <p:sp>
        <p:nvSpPr>
          <p:cNvPr id="2" name="TextBox 1"/>
          <p:cNvSpPr txBox="1"/>
          <p:nvPr/>
        </p:nvSpPr>
        <p:spPr>
          <a:xfrm>
            <a:off x="609600" y="1676400"/>
            <a:ext cx="7696200" cy="3784600"/>
          </a:xfrm>
          <a:prstGeom prst="rect">
            <a:avLst/>
          </a:prstGeom>
          <a:noFill/>
        </p:spPr>
        <p:txBody>
          <a:bodyPr wrap="square">
            <a:spAutoFit/>
          </a:bodyPr>
          <a:lstStyle/>
          <a:p>
            <a:pPr marL="457200" indent="-457200">
              <a:buFont typeface="Arial" panose="020B0604020202020204" pitchFamily="34" charset="0"/>
              <a:buChar char="•"/>
            </a:pPr>
            <a:r>
              <a:rPr lang="en-US" sz="3000" dirty="0" smtClean="0"/>
              <a:t>There is the risk of plagiarism, which is unacceptable at all costs.</a:t>
            </a:r>
          </a:p>
          <a:p>
            <a:pPr marL="457200" indent="-457200">
              <a:buFont typeface="Arial" panose="020B0604020202020204" pitchFamily="34" charset="0"/>
              <a:buChar char="•"/>
            </a:pPr>
            <a:r>
              <a:rPr lang="en-US" sz="3000" dirty="0" smtClean="0"/>
              <a:t>While Chat GPT can generate content quickly and accurately on simple topics, it struggles with more complex ideas or issues.</a:t>
            </a:r>
          </a:p>
          <a:p>
            <a:pPr marL="457200" indent="-457200">
              <a:buFont typeface="Arial" panose="020B0604020202020204" pitchFamily="34" charset="0"/>
              <a:buChar char="•"/>
            </a:pPr>
            <a:r>
              <a:rPr lang="en-US" sz="3000" dirty="0" smtClean="0"/>
              <a:t>Users must consider that Chat GPT is still learning and is unable to produce perfect results.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15</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45729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Limitations of ChatGPT</a:t>
            </a:r>
          </a:p>
        </p:txBody>
      </p:sp>
      <p:sp>
        <p:nvSpPr>
          <p:cNvPr id="2" name="TextBox 1"/>
          <p:cNvSpPr txBox="1"/>
          <p:nvPr/>
        </p:nvSpPr>
        <p:spPr>
          <a:xfrm>
            <a:off x="609600" y="1676400"/>
            <a:ext cx="7696200" cy="3784600"/>
          </a:xfrm>
          <a:prstGeom prst="rect">
            <a:avLst/>
          </a:prstGeom>
          <a:noFill/>
        </p:spPr>
        <p:txBody>
          <a:bodyPr wrap="square">
            <a:spAutoFit/>
          </a:bodyPr>
          <a:lstStyle/>
          <a:p>
            <a:pPr marL="457200" indent="-457200">
              <a:buFont typeface="Arial" panose="020B0604020202020204" pitchFamily="34" charset="0"/>
              <a:buChar char="•"/>
            </a:pPr>
            <a:r>
              <a:rPr lang="en-US" sz="3000" dirty="0" smtClean="0"/>
              <a:t>Although it can be advantageous regarding its learning capabilities, it also means that the tool may only sometimes generate the most accurate or appropriate responses. </a:t>
            </a:r>
          </a:p>
          <a:p>
            <a:pPr marL="457200" indent="-457200">
              <a:buFont typeface="Arial" panose="020B0604020202020204" pitchFamily="34" charset="0"/>
              <a:buChar char="•"/>
            </a:pPr>
            <a:r>
              <a:rPr lang="en-US" sz="3000" dirty="0" smtClean="0"/>
              <a:t>With the lack of reliability in content, it is evident that this could lead to errors or misunderstandings, which may negatively impact the user experience.</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45729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Limitations of ChatGPT</a:t>
            </a:r>
          </a:p>
        </p:txBody>
      </p:sp>
      <p:sp>
        <p:nvSpPr>
          <p:cNvPr id="2" name="TextBox 1"/>
          <p:cNvSpPr txBox="1"/>
          <p:nvPr/>
        </p:nvSpPr>
        <p:spPr>
          <a:xfrm>
            <a:off x="457200" y="1676400"/>
            <a:ext cx="8154035" cy="3969385"/>
          </a:xfrm>
          <a:prstGeom prst="rect">
            <a:avLst/>
          </a:prstGeom>
          <a:noFill/>
        </p:spPr>
        <p:txBody>
          <a:bodyPr wrap="square">
            <a:spAutoFit/>
          </a:bodyPr>
          <a:lstStyle/>
          <a:p>
            <a:pPr marL="457200" indent="-457200">
              <a:buFont typeface="Arial" panose="020B0604020202020204" pitchFamily="34" charset="0"/>
              <a:buChar char="•"/>
            </a:pPr>
            <a:r>
              <a:rPr lang="en-US" sz="2800" dirty="0" smtClean="0"/>
              <a:t>It requires its user’s significant training and fine-tuning to get the best results. It can become more time-consuming and require higher technical expertise, which may be a challenge for some users. </a:t>
            </a:r>
          </a:p>
          <a:p>
            <a:pPr marL="457200" indent="-457200">
              <a:buFont typeface="Arial" panose="020B0604020202020204" pitchFamily="34" charset="0"/>
              <a:buChar char="•"/>
            </a:pPr>
            <a:r>
              <a:rPr lang="en-US" sz="2800" dirty="0" smtClean="0"/>
              <a:t>Finally, while Chat GPT is open source and available to everyone, its requirement for additional resources, such as computing power or storage space, to run effectively may create a barrier for entry-level users.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Conclusion</a:t>
            </a:r>
          </a:p>
        </p:txBody>
      </p:sp>
      <p:sp>
        <p:nvSpPr>
          <p:cNvPr id="2" name="TextBox 1"/>
          <p:cNvSpPr txBox="1"/>
          <p:nvPr/>
        </p:nvSpPr>
        <p:spPr>
          <a:xfrm>
            <a:off x="533400" y="1676400"/>
            <a:ext cx="7924800" cy="3107690"/>
          </a:xfrm>
          <a:prstGeom prst="rect">
            <a:avLst/>
          </a:prstGeom>
          <a:noFill/>
        </p:spPr>
        <p:txBody>
          <a:bodyPr wrap="square">
            <a:spAutoFit/>
          </a:bodyPr>
          <a:lstStyle/>
          <a:p>
            <a:pPr marL="514350" indent="-514350">
              <a:buFont typeface="Wingdings" panose="05000000000000000000" pitchFamily="2" charset="2"/>
              <a:buChar char="ü"/>
            </a:pPr>
            <a:r>
              <a:rPr lang="en-US" sz="2800" dirty="0" smtClean="0"/>
              <a:t>ChatGPT is a natural language processing tool driven by AI technology that allows you to have human-like conversations and much more with the chatbot. </a:t>
            </a:r>
          </a:p>
          <a:p>
            <a:pPr marL="514350" indent="-514350">
              <a:buFont typeface="Wingdings" panose="05000000000000000000" pitchFamily="2" charset="2"/>
              <a:buChar char="ü"/>
            </a:pPr>
            <a:r>
              <a:rPr lang="en-US" sz="2800" dirty="0" smtClean="0"/>
              <a:t>The language model can answer questions and assist you with tasks, such as composing emails, essays, and code.</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t>18</a:t>
            </a:fld>
            <a:endParaRPr lang="en-US" altLang="en-US" sz="1400" dirty="0">
              <a:solidFill>
                <a:srgbClr val="0039A6"/>
              </a:solidFill>
              <a:latin typeface="Myriad Web Pro" charset="0"/>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2895601" y="533400"/>
            <a:ext cx="2971800" cy="1050925"/>
          </a:xfrm>
        </p:spPr>
        <p:txBody>
          <a:bodyPr/>
          <a:lstStyle/>
          <a:p>
            <a:r>
              <a:rPr lang="en-US" b="1" dirty="0" smtClean="0">
                <a:solidFill>
                  <a:srgbClr val="FF0000"/>
                </a:solidFill>
                <a:latin typeface="Calibri" pitchFamily="34" charset="0"/>
                <a:cs typeface="Arial" pitchFamily="34" charset="0"/>
              </a:rPr>
              <a:t>References</a:t>
            </a:r>
          </a:p>
        </p:txBody>
      </p:sp>
      <p:sp>
        <p:nvSpPr>
          <p:cNvPr id="3" name="Content Placeholder 2"/>
          <p:cNvSpPr>
            <a:spLocks noGrp="1"/>
          </p:cNvSpPr>
          <p:nvPr>
            <p:ph sz="quarter" idx="1"/>
          </p:nvPr>
        </p:nvSpPr>
        <p:spPr>
          <a:xfrm>
            <a:off x="152400" y="2438400"/>
            <a:ext cx="8183563" cy="4187825"/>
          </a:xfrm>
        </p:spPr>
        <p:txBody>
          <a:bodyPr/>
          <a:lstStyle/>
          <a:p>
            <a:pPr lvl="1">
              <a:defRPr/>
            </a:pPr>
            <a:r>
              <a:rPr dirty="0">
                <a:solidFill>
                  <a:schemeClr val="accent1">
                    <a:lumMod val="10000"/>
                  </a:schemeClr>
                </a:solidFill>
              </a:rPr>
              <a:t>Google.com</a:t>
            </a:r>
          </a:p>
          <a:p>
            <a:pPr lvl="1">
              <a:defRPr/>
            </a:pPr>
            <a:r>
              <a:rPr dirty="0">
                <a:solidFill>
                  <a:schemeClr val="accent1">
                    <a:lumMod val="10000"/>
                  </a:schemeClr>
                </a:solidFill>
              </a:rPr>
              <a:t>Wikipedia.org</a:t>
            </a:r>
          </a:p>
          <a:p>
            <a:pPr lvl="1">
              <a:defRPr/>
            </a:pPr>
            <a:r>
              <a:rPr dirty="0" smtClean="0">
                <a:solidFill>
                  <a:schemeClr val="accent1">
                    <a:lumMod val="10000"/>
                  </a:schemeClr>
                </a:solidFill>
              </a:rPr>
              <a:t>Studymafia.or</a:t>
            </a:r>
            <a:r>
              <a:rPr lang="en-US" dirty="0" smtClean="0">
                <a:solidFill>
                  <a:schemeClr val="accent1">
                    <a:lumMod val="10000"/>
                  </a:schemeClr>
                </a:solidFill>
              </a:rPr>
              <a:t>g</a:t>
            </a:r>
            <a:endParaRPr dirty="0">
              <a:solidFill>
                <a:schemeClr val="accent1">
                  <a:lumMod val="10000"/>
                </a:schemeClr>
              </a:solidFill>
            </a:endParaRPr>
          </a:p>
        </p:txBody>
      </p:sp>
    </p:spTree>
    <p:extLst>
      <p:ext uri="{BB962C8B-B14F-4D97-AF65-F5344CB8AC3E}">
        <p14:creationId xmlns:p14="http://schemas.microsoft.com/office/powerpoint/2010/main" val="3163093335"/>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1447800" y="304800"/>
            <a:ext cx="609473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IN" altLang="en-US" sz="4400" b="1" dirty="0" smtClean="0">
                <a:solidFill>
                  <a:schemeClr val="accent2"/>
                </a:solidFill>
                <a:latin typeface="Times New Roman" panose="02020603050405020304" pitchFamily="18" charset="0"/>
                <a:cs typeface="Times New Roman" panose="02020603050405020304" pitchFamily="18" charset="0"/>
              </a:rPr>
              <a:t>Table Contents</a:t>
            </a:r>
          </a:p>
        </p:txBody>
      </p:sp>
      <p:sp>
        <p:nvSpPr>
          <p:cNvPr id="71685" name="Content Placeholder 2"/>
          <p:cNvSpPr txBox="1"/>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eaLnBrk="1" hangingPunct="1">
              <a:buClr>
                <a:srgbClr val="0039A6"/>
              </a:buClr>
              <a:buFont typeface="Wingdings" panose="05000000000000000000" charset="0"/>
              <a:buChar char="ü"/>
            </a:pPr>
            <a:r>
              <a:rPr lang="en-IN" altLang="en-US" sz="2600" dirty="0">
                <a:solidFill>
                  <a:schemeClr val="tx1"/>
                </a:solidFill>
                <a:latin typeface="Times New Roman" panose="02020603050405020304" pitchFamily="18" charset="0"/>
                <a:cs typeface="Times New Roman" panose="02020603050405020304" pitchFamily="18" charset="0"/>
              </a:rPr>
              <a:t>Definition</a:t>
            </a:r>
          </a:p>
          <a:p>
            <a:pPr lvl="1" eaLnBrk="1" hangingPunct="1">
              <a:buClr>
                <a:srgbClr val="0039A6"/>
              </a:buClr>
              <a:buFont typeface="Wingdings" panose="05000000000000000000" charset="0"/>
              <a:buChar char="ü"/>
            </a:pPr>
            <a:r>
              <a:rPr lang="en-IN" altLang="en-US" sz="2600" dirty="0">
                <a:solidFill>
                  <a:schemeClr val="tx1"/>
                </a:solidFill>
                <a:latin typeface="Times New Roman" panose="02020603050405020304" pitchFamily="18" charset="0"/>
                <a:cs typeface="Times New Roman" panose="02020603050405020304" pitchFamily="18" charset="0"/>
              </a:rPr>
              <a:t>Introduction</a:t>
            </a:r>
          </a:p>
          <a:p>
            <a:pPr lvl="1" eaLnBrk="1" hangingPunct="1">
              <a:buClr>
                <a:srgbClr val="0039A6"/>
              </a:buClr>
              <a:buFont typeface="Wingdings" panose="05000000000000000000" charset="0"/>
              <a:buChar char="ü"/>
            </a:pPr>
            <a:r>
              <a:rPr lang="en-IN" altLang="en-US" sz="2600" dirty="0">
                <a:solidFill>
                  <a:schemeClr val="tx1"/>
                </a:solidFill>
                <a:latin typeface="Times New Roman" panose="02020603050405020304" pitchFamily="18" charset="0"/>
                <a:cs typeface="Times New Roman" panose="02020603050405020304" pitchFamily="18" charset="0"/>
              </a:rPr>
              <a:t>Uses of </a:t>
            </a:r>
            <a:r>
              <a:rPr lang="en-IN" sz="2600" dirty="0" smtClean="0">
                <a:latin typeface="Times New Roman" panose="02020603050405020304" pitchFamily="18" charset="0"/>
                <a:cs typeface="Times New Roman" panose="02020603050405020304" pitchFamily="18" charset="0"/>
                <a:sym typeface="+mn-ea"/>
              </a:rPr>
              <a:t>ChatGPT</a:t>
            </a:r>
            <a:endParaRPr lang="en-IN" altLang="en-US" sz="2600" dirty="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ü"/>
            </a:pPr>
            <a:r>
              <a:rPr lang="en-IN" sz="2600" dirty="0" smtClean="0">
                <a:solidFill>
                  <a:schemeClr val="tx1"/>
                </a:solidFill>
                <a:latin typeface="Times New Roman" panose="02020603050405020304" pitchFamily="18" charset="0"/>
                <a:cs typeface="Times New Roman" panose="02020603050405020304" pitchFamily="18" charset="0"/>
                <a:sym typeface="+mn-ea"/>
              </a:rPr>
              <a:t>How can you access ChatGPT?</a:t>
            </a:r>
          </a:p>
          <a:p>
            <a:pPr lvl="1" eaLnBrk="1" hangingPunct="1">
              <a:buClr>
                <a:srgbClr val="0039A6"/>
              </a:buClr>
              <a:buFont typeface="Wingdings" panose="05000000000000000000" charset="0"/>
              <a:buChar char="ü"/>
            </a:pPr>
            <a:r>
              <a:rPr lang="en-IN" sz="2600" dirty="0" smtClean="0">
                <a:solidFill>
                  <a:schemeClr val="tx1"/>
                </a:solidFill>
                <a:latin typeface="Times New Roman" panose="02020603050405020304" pitchFamily="18" charset="0"/>
                <a:cs typeface="Times New Roman" panose="02020603050405020304" pitchFamily="18" charset="0"/>
                <a:sym typeface="+mn-ea"/>
              </a:rPr>
              <a:t>Advantages of </a:t>
            </a:r>
            <a:r>
              <a:rPr lang="en-IN" sz="2600" dirty="0" smtClean="0">
                <a:latin typeface="Times New Roman" panose="02020603050405020304" pitchFamily="18" charset="0"/>
                <a:cs typeface="Times New Roman" panose="02020603050405020304" pitchFamily="18" charset="0"/>
                <a:sym typeface="+mn-ea"/>
              </a:rPr>
              <a:t>ChatGPT</a:t>
            </a:r>
          </a:p>
          <a:p>
            <a:pPr lvl="1" eaLnBrk="1" hangingPunct="1">
              <a:buClr>
                <a:srgbClr val="0039A6"/>
              </a:buClr>
              <a:buFont typeface="Wingdings" panose="05000000000000000000" charset="0"/>
              <a:buChar char="ü"/>
            </a:pPr>
            <a:r>
              <a:rPr lang="en-IN" sz="2600" dirty="0" smtClean="0">
                <a:latin typeface="Times New Roman" panose="02020603050405020304" pitchFamily="18" charset="0"/>
                <a:cs typeface="Times New Roman" panose="02020603050405020304" pitchFamily="18" charset="0"/>
                <a:sym typeface="+mn-ea"/>
              </a:rPr>
              <a:t>Limitations of ChatGPT</a:t>
            </a:r>
            <a:endParaRPr lang="en-IN" sz="2600" dirty="0" smtClean="0">
              <a:solidFill>
                <a:schemeClr val="tx1"/>
              </a:solidFill>
              <a:latin typeface="Times New Roman" panose="02020603050405020304" pitchFamily="18" charset="0"/>
              <a:cs typeface="Times New Roman" panose="02020603050405020304" pitchFamily="18" charset="0"/>
              <a:sym typeface="+mn-ea"/>
            </a:endParaRPr>
          </a:p>
          <a:p>
            <a:pPr lvl="1" eaLnBrk="1" hangingPunct="1">
              <a:buClr>
                <a:srgbClr val="0039A6"/>
              </a:buClr>
              <a:buFont typeface="Wingdings" panose="05000000000000000000" charset="0"/>
              <a:buChar char="ü"/>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Conclusion</a:t>
            </a:r>
            <a:endParaRPr lang="en-IN"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ü"/>
            </a:pPr>
            <a:endParaRPr lang="en-US"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ü"/>
            </a:pPr>
            <a:endParaRPr lang="en-IN" altLang="en-US" sz="2600" dirty="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None/>
            </a:pPr>
            <a:endParaRPr lang="en-IN" altLang="en-US" sz="2600" dirty="0">
              <a:solidFill>
                <a:schemeClr val="tx1"/>
              </a:solidFill>
              <a:latin typeface="Times New Roman" panose="02020603050405020304" pitchFamily="18" charset="0"/>
              <a:cs typeface="Times New Roman" panose="02020603050405020304" pitchFamily="18" charset="0"/>
            </a:endParaRPr>
          </a:p>
        </p:txBody>
      </p:sp>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2</a:t>
            </a:fld>
            <a:endParaRPr lang="en-US" altLang="en-US" sz="1400" dirty="0">
              <a:solidFill>
                <a:srgbClr val="0039A6"/>
              </a:solidFill>
              <a:latin typeface="Myriad Web Pro" charset="0"/>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0200" y="1752600"/>
            <a:ext cx="6172200" cy="3429000"/>
          </a:xfrm>
        </p:spPr>
        <p:txBody>
          <a:bodyPr/>
          <a:lstStyle/>
          <a:p>
            <a:pPr marL="0" indent="0" algn="ctr">
              <a:buNone/>
            </a:pPr>
            <a:r>
              <a:rPr lang="en-US" sz="6000" b="1" dirty="0" smtClean="0">
                <a:solidFill>
                  <a:srgbClr val="7030A0"/>
                </a:solidFill>
              </a:rPr>
              <a:t>THANKS</a:t>
            </a:r>
          </a:p>
          <a:p>
            <a:pPr marL="0" indent="0" algn="ctr">
              <a:buNone/>
            </a:pPr>
            <a:r>
              <a:rPr lang="en-US" sz="6000" b="1" dirty="0" smtClean="0">
                <a:solidFill>
                  <a:srgbClr val="7030A0"/>
                </a:solidFill>
              </a:rPr>
              <a:t>To</a:t>
            </a:r>
          </a:p>
          <a:p>
            <a:pPr marL="0" indent="0" algn="ctr">
              <a:buNone/>
            </a:pPr>
            <a:r>
              <a:rPr lang="en-US" sz="6000" b="1" dirty="0" err="1" smtClean="0">
                <a:solidFill>
                  <a:srgbClr val="00B0F0"/>
                </a:solidFill>
              </a:rPr>
              <a:t>StudyMafia.Org</a:t>
            </a:r>
            <a:endParaRPr lang="en-US" sz="6000" b="1" dirty="0">
              <a:solidFill>
                <a:srgbClr val="00B0F0"/>
              </a:solidFill>
            </a:endParaRPr>
          </a:p>
        </p:txBody>
      </p:sp>
      <p:sp>
        <p:nvSpPr>
          <p:cNvPr id="4" name="Slide Number Placeholder 3"/>
          <p:cNvSpPr>
            <a:spLocks noGrp="1"/>
          </p:cNvSpPr>
          <p:nvPr>
            <p:ph type="sldNum" sz="quarter" idx="12"/>
          </p:nvPr>
        </p:nvSpPr>
        <p:spPr/>
        <p:txBody>
          <a:bodyPr/>
          <a:lstStyle/>
          <a:p>
            <a:pPr>
              <a:defRPr/>
            </a:pPr>
            <a:fld id="{9EDE2762-D309-4A1B-90D4-EE2DB97D9608}" type="slidenum">
              <a:rPr lang="en-US" altLang="en-US" smtClean="0"/>
              <a:t>20</a:t>
            </a:fld>
            <a:endParaRPr lang="en-US" altLang="en-US" dirty="0"/>
          </a:p>
        </p:txBody>
      </p:sp>
    </p:spTree>
    <p:extLst>
      <p:ext uri="{BB962C8B-B14F-4D97-AF65-F5344CB8AC3E}">
        <p14:creationId xmlns:p14="http://schemas.microsoft.com/office/powerpoint/2010/main" val="213844963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Definition</a:t>
            </a:r>
            <a:endParaRPr lang="en-US" altLang="en-US" sz="3600"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381000" y="1600200"/>
            <a:ext cx="797687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IN" sz="2800" b="1" dirty="0" smtClean="0"/>
              <a:t>ChatGPT, GPT stands for “Generative Pre-trained Transformer”.</a:t>
            </a:r>
            <a:endParaRPr lang="en-IN" sz="2800" dirty="0" smtClean="0"/>
          </a:p>
          <a:p>
            <a:r>
              <a:rPr sz="2800" dirty="0" smtClean="0"/>
              <a:t>It is an AI chatbot auto-generative system created by OpenAI for online customer care. It is a pre-trained generative chat, which makes use of (NLP) Natural Language Processing.</a:t>
            </a:r>
            <a:r>
              <a:rPr lang="en-IN" sz="2800" dirty="0" smtClean="0"/>
              <a:t>  </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3</a:t>
            </a:fld>
            <a:endParaRPr lang="en-US" altLang="en-US" sz="1400" dirty="0">
              <a:solidFill>
                <a:srgbClr val="0039A6"/>
              </a:solidFill>
              <a:latin typeface="Myriad Web Pro" charset="0"/>
            </a:endParaRPr>
          </a:p>
        </p:txBody>
      </p:sp>
      <p:cxnSp>
        <p:nvCxnSpPr>
          <p:cNvPr id="6" name="Straight Connector 5"/>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b="1" dirty="0" smtClean="0">
                <a:solidFill>
                  <a:schemeClr val="accent2"/>
                </a:solidFill>
                <a:latin typeface="Times New Roman" panose="02020603050405020304" pitchFamily="18" charset="0"/>
                <a:cs typeface="Times New Roman" panose="02020603050405020304" pitchFamily="18" charset="0"/>
              </a:rPr>
              <a:t>Introduction</a:t>
            </a:r>
            <a:endParaRPr lang="en-US" altLang="en-US"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412115" y="1596390"/>
            <a:ext cx="835088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IN" sz="2800" dirty="0" smtClean="0"/>
              <a:t>The chatbot has a language-based model that the developer fine-tunes for human interaction in a conversational manner. </a:t>
            </a:r>
          </a:p>
          <a:p>
            <a:r>
              <a:rPr lang="en-IN" sz="2800" dirty="0" smtClean="0"/>
              <a:t>Effectively it’s a simulated chatbot primarily designed for customer service; people use it for various other purposes too though. </a:t>
            </a:r>
          </a:p>
          <a:p>
            <a:r>
              <a:rPr lang="en-IN" sz="2800" dirty="0" smtClean="0"/>
              <a:t>Chat GPT works by gathering data from the internet written by people and using computing predictions to answer questions and queries inputted by the user.</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5</a:t>
            </a:fld>
            <a:endParaRPr lang="en-US" altLang="en-US" sz="1400" dirty="0">
              <a:solidFill>
                <a:srgbClr val="0039A6"/>
              </a:solidFill>
              <a:latin typeface="Myriad Web Pro" charset="0"/>
            </a:endParaRPr>
          </a:p>
        </p:txBody>
      </p:sp>
      <p:pic>
        <p:nvPicPr>
          <p:cNvPr id="3" name="Picture 2" descr="Screenshot-2023-01-26-at-13.57.00"/>
          <p:cNvPicPr>
            <a:picLocks noChangeAspect="1"/>
          </p:cNvPicPr>
          <p:nvPr/>
        </p:nvPicPr>
        <p:blipFill>
          <a:blip r:embed="rId3"/>
          <a:stretch>
            <a:fillRect/>
          </a:stretch>
        </p:blipFill>
        <p:spPr>
          <a:xfrm>
            <a:off x="6985" y="0"/>
            <a:ext cx="9364980" cy="6858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53349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Uses of ChatGPT</a:t>
            </a:r>
          </a:p>
        </p:txBody>
      </p:sp>
      <p:sp>
        <p:nvSpPr>
          <p:cNvPr id="2" name="TextBox 1"/>
          <p:cNvSpPr txBox="1"/>
          <p:nvPr/>
        </p:nvSpPr>
        <p:spPr>
          <a:xfrm>
            <a:off x="609600" y="1676400"/>
            <a:ext cx="7696200" cy="3784600"/>
          </a:xfrm>
          <a:prstGeom prst="rect">
            <a:avLst/>
          </a:prstGeom>
          <a:noFill/>
        </p:spPr>
        <p:txBody>
          <a:bodyPr wrap="square">
            <a:spAutoFit/>
          </a:bodyPr>
          <a:lstStyle/>
          <a:p>
            <a:pPr marL="457200" indent="-457200">
              <a:buFont typeface="Arial" panose="020B0604020202020204" pitchFamily="34" charset="0"/>
              <a:buChar char="•"/>
            </a:pPr>
            <a:r>
              <a:rPr lang="en-US" sz="3000" dirty="0" smtClean="0"/>
              <a:t>The main feature of ChatGPT is generating responses like those humans would provide, in a text box. Therefore, it is suitable for chatbots, AI system conversations, and virtual assistants. </a:t>
            </a:r>
          </a:p>
          <a:p>
            <a:pPr marL="457200" indent="-457200">
              <a:buFont typeface="Arial" panose="020B0604020202020204" pitchFamily="34" charset="0"/>
              <a:buChar char="•"/>
            </a:pPr>
            <a:r>
              <a:rPr lang="en-US" sz="3000" dirty="0" smtClean="0"/>
              <a:t>However, it can also give natural answers to questions in a conversational tone and can generate stories poems and more.</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53349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Uses of ChatGPT</a:t>
            </a:r>
          </a:p>
        </p:txBody>
      </p:sp>
      <p:sp>
        <p:nvSpPr>
          <p:cNvPr id="2" name="TextBox 1"/>
          <p:cNvSpPr txBox="1"/>
          <p:nvPr/>
        </p:nvSpPr>
        <p:spPr>
          <a:xfrm>
            <a:off x="609600" y="1600200"/>
            <a:ext cx="8154035" cy="4399915"/>
          </a:xfrm>
          <a:prstGeom prst="rect">
            <a:avLst/>
          </a:prstGeom>
          <a:noFill/>
        </p:spPr>
        <p:txBody>
          <a:bodyPr wrap="square">
            <a:spAutoFit/>
          </a:bodyPr>
          <a:lstStyle/>
          <a:p>
            <a:pPr marL="0" indent="0">
              <a:buFont typeface="Arial" panose="020B0604020202020204" pitchFamily="34" charset="0"/>
              <a:buNone/>
            </a:pPr>
            <a:r>
              <a:rPr lang="en-US" sz="2800" dirty="0" smtClean="0"/>
              <a:t>Moreover, it can:</a:t>
            </a:r>
          </a:p>
          <a:p>
            <a:pPr marL="457200" indent="-457200">
              <a:buFont typeface="Arial" panose="020B0604020202020204" pitchFamily="34" charset="0"/>
              <a:buChar char="•"/>
            </a:pPr>
            <a:r>
              <a:rPr lang="en-US" sz="2800" dirty="0" smtClean="0"/>
              <a:t>Write code </a:t>
            </a:r>
          </a:p>
          <a:p>
            <a:pPr marL="457200" indent="-457200">
              <a:buFont typeface="Arial" panose="020B0604020202020204" pitchFamily="34" charset="0"/>
              <a:buChar char="•"/>
            </a:pPr>
            <a:r>
              <a:rPr lang="en-US" sz="2800" dirty="0" smtClean="0"/>
              <a:t>Write an article or blog post</a:t>
            </a:r>
          </a:p>
          <a:p>
            <a:pPr marL="457200" indent="-457200">
              <a:buFont typeface="Arial" panose="020B0604020202020204" pitchFamily="34" charset="0"/>
              <a:buChar char="•"/>
            </a:pPr>
            <a:r>
              <a:rPr lang="en-US" sz="2800" dirty="0" smtClean="0"/>
              <a:t>Translate</a:t>
            </a:r>
          </a:p>
          <a:p>
            <a:pPr marL="457200" indent="-457200">
              <a:buFont typeface="Arial" panose="020B0604020202020204" pitchFamily="34" charset="0"/>
              <a:buChar char="•"/>
            </a:pPr>
            <a:r>
              <a:rPr lang="en-US" sz="2800" dirty="0" smtClean="0"/>
              <a:t>Debug</a:t>
            </a:r>
          </a:p>
          <a:p>
            <a:pPr marL="457200" indent="-457200">
              <a:buFont typeface="Arial" panose="020B0604020202020204" pitchFamily="34" charset="0"/>
              <a:buChar char="•"/>
            </a:pPr>
            <a:r>
              <a:rPr lang="en-US" sz="2800" dirty="0" smtClean="0"/>
              <a:t>Write a story/poem</a:t>
            </a:r>
          </a:p>
          <a:p>
            <a:pPr marL="457200" indent="-457200">
              <a:buFont typeface="Arial" panose="020B0604020202020204" pitchFamily="34" charset="0"/>
              <a:buChar char="•"/>
            </a:pPr>
            <a:r>
              <a:rPr lang="en-US" sz="2800" dirty="0" smtClean="0"/>
              <a:t>Recommend chords and lyrics</a:t>
            </a:r>
          </a:p>
          <a:p>
            <a:pPr marL="457200" indent="-457200">
              <a:buFont typeface="Arial" panose="020B0604020202020204" pitchFamily="34" charset="0"/>
              <a:buChar char="•"/>
            </a:pPr>
            <a:r>
              <a:rPr lang="en-US" sz="2800" dirty="0" smtClean="0"/>
              <a:t>To make the AI carry out one of these demands, all you need to do is type the command into the chatbot.</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45729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How can you access ChatGPT?</a:t>
            </a:r>
          </a:p>
        </p:txBody>
      </p:sp>
      <p:sp>
        <p:nvSpPr>
          <p:cNvPr id="2" name="TextBox 1"/>
          <p:cNvSpPr txBox="1"/>
          <p:nvPr/>
        </p:nvSpPr>
        <p:spPr>
          <a:xfrm>
            <a:off x="609600" y="1676400"/>
            <a:ext cx="8153400" cy="4831080"/>
          </a:xfrm>
          <a:prstGeom prst="rect">
            <a:avLst/>
          </a:prstGeom>
          <a:noFill/>
        </p:spPr>
        <p:txBody>
          <a:bodyPr wrap="square">
            <a:spAutoFit/>
          </a:bodyPr>
          <a:lstStyle/>
          <a:p>
            <a:pPr marL="457200" indent="-457200">
              <a:buFont typeface="Arial" panose="020B0604020202020204" pitchFamily="34" charset="0"/>
              <a:buChar char="•"/>
            </a:pPr>
            <a:r>
              <a:rPr lang="en-US" sz="2800" dirty="0" smtClean="0"/>
              <a:t>You can access ChatGPT simply by visiting chat.openai.com and creating an OpenAI account. </a:t>
            </a:r>
          </a:p>
          <a:p>
            <a:pPr marL="457200" indent="-457200">
              <a:buFont typeface="Arial" panose="020B0604020202020204" pitchFamily="34" charset="0"/>
              <a:buChar char="•"/>
            </a:pPr>
            <a:r>
              <a:rPr lang="en-US" sz="2800" dirty="0" smtClean="0"/>
              <a:t>You can also still use the old URL for the chatbot, which is chat.openai.com/chat. OpenAI simplified the original URL for user convenience. </a:t>
            </a:r>
          </a:p>
          <a:p>
            <a:pPr marL="457200" indent="-457200">
              <a:buFont typeface="Arial" panose="020B0604020202020204" pitchFamily="34" charset="0"/>
              <a:buChar char="•"/>
            </a:pPr>
            <a:r>
              <a:rPr lang="en-US" sz="2800" dirty="0" smtClean="0"/>
              <a:t>Once you sign in, you can start chatting away with ChatGPT. Get your conversation started by asking a question. Because ChatGPT is still in its research stage, it is free to use and you can ask as many questions as you'd like.</a:t>
            </a:r>
          </a:p>
          <a:p>
            <a:pPr marL="457200" indent="-457200">
              <a:buFont typeface="Arial" panose="020B0604020202020204" pitchFamily="34" charset="0"/>
              <a:buChar char="•"/>
            </a:pPr>
            <a:endParaRPr lang="en-US" sz="2800" dirty="0" smtClean="0"/>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sym typeface="+mn-ea"/>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45729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How can you access ChatGPT?</a:t>
            </a:r>
          </a:p>
        </p:txBody>
      </p:sp>
      <p:sp>
        <p:nvSpPr>
          <p:cNvPr id="2" name="TextBox 1"/>
          <p:cNvSpPr txBox="1"/>
          <p:nvPr/>
        </p:nvSpPr>
        <p:spPr>
          <a:xfrm>
            <a:off x="609600" y="1676400"/>
            <a:ext cx="7990205" cy="3538220"/>
          </a:xfrm>
          <a:prstGeom prst="rect">
            <a:avLst/>
          </a:prstGeom>
          <a:noFill/>
        </p:spPr>
        <p:txBody>
          <a:bodyPr wrap="square">
            <a:spAutoFit/>
          </a:bodyPr>
          <a:lstStyle/>
          <a:p>
            <a:pPr marL="457200" indent="-457200">
              <a:buFont typeface="Arial" panose="020B0604020202020204" pitchFamily="34" charset="0"/>
              <a:buChar char="•"/>
            </a:pPr>
            <a:r>
              <a:rPr lang="en-US" sz="2800" dirty="0" smtClean="0"/>
              <a:t>ChatGPT runs on a language model architecture created by OpenAI called the Generative Pre-trained Transformer (GPT). The specific GPT used by ChatGPT is fine-tuned from a model in the GPT-3.5 series, according to OpenAI. </a:t>
            </a:r>
          </a:p>
          <a:p>
            <a:pPr marL="457200" indent="-457200">
              <a:buFont typeface="Arial" panose="020B0604020202020204" pitchFamily="34" charset="0"/>
              <a:buChar char="•"/>
            </a:pPr>
            <a:r>
              <a:rPr lang="en-US" sz="2800" dirty="0" smtClean="0"/>
              <a:t>However, with a subscription to ChatGPT Plus, you can access ChatGPT with GPT-4, Open AI's most advanced model.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ln>
      </a:spPr>
      <a:bodyPr wrap="none" rtlCol="0" anchor="ctr">
        <a:flatTx/>
      </a:bodyPr>
      <a:lstStyle>
        <a:defPPr algn="ctr">
          <a:defRPr sz="1200" b="1" dirty="0">
            <a:solidFill>
              <a:schemeClr val="bg1"/>
            </a:solidFill>
            <a:latin typeface="Tahoma" panose="020B0604030504040204"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range Waves">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rang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Orang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rang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rang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rang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rang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rang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ang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rang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rang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rang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rang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rang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range Waves 13">
        <a:dk1>
          <a:srgbClr val="000000"/>
        </a:dk1>
        <a:lt1>
          <a:srgbClr val="FFFFFF"/>
        </a:lt1>
        <a:dk2>
          <a:srgbClr val="000000"/>
        </a:dk2>
        <a:lt2>
          <a:srgbClr val="969696"/>
        </a:lt2>
        <a:accent1>
          <a:srgbClr val="C73109"/>
        </a:accent1>
        <a:accent2>
          <a:srgbClr val="FF5050"/>
        </a:accent2>
        <a:accent3>
          <a:srgbClr val="FFFFFF"/>
        </a:accent3>
        <a:accent4>
          <a:srgbClr val="000000"/>
        </a:accent4>
        <a:accent5>
          <a:srgbClr val="E0ADAA"/>
        </a:accent5>
        <a:accent6>
          <a:srgbClr val="E74848"/>
        </a:accent6>
        <a:hlink>
          <a:srgbClr val="4D4D4D"/>
        </a:hlink>
        <a:folHlink>
          <a:srgbClr val="77777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1051</Words>
  <Application>Microsoft Office PowerPoint</Application>
  <PresentationFormat>On-screen Show (4:3)</PresentationFormat>
  <Paragraphs>278</Paragraphs>
  <Slides>20</Slides>
  <Notes>18</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7_SEPDPO</vt:lpstr>
      <vt:lpstr>Orange Waves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923</cp:revision>
  <cp:lastPrinted>2014-09-05T11:57:00Z</cp:lastPrinted>
  <dcterms:created xsi:type="dcterms:W3CDTF">2014-04-08T13:15:00Z</dcterms:created>
  <dcterms:modified xsi:type="dcterms:W3CDTF">2023-04-24T13:33:09Z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7C76671C99114DB597A029FBEE668711</vt:lpwstr>
  </property>
  <property fmtid="{D5CDD505-2E9C-101B-9397-08002B2CF9AE}" pid="3" name="KSOProductBuildVer">
    <vt:lpwstr>1033-11.2.0.11516</vt:lpwstr>
  </property>
</Properties>
</file>