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17"/>
  </p:notesMasterIdLst>
  <p:handoutMasterIdLst>
    <p:handoutMasterId r:id="rId18"/>
  </p:handoutMasterIdLst>
  <p:sldIdLst>
    <p:sldId id="509" r:id="rId3"/>
    <p:sldId id="322" r:id="rId4"/>
    <p:sldId id="324" r:id="rId5"/>
    <p:sldId id="362" r:id="rId6"/>
    <p:sldId id="397" r:id="rId7"/>
    <p:sldId id="425" r:id="rId8"/>
    <p:sldId id="506" r:id="rId9"/>
    <p:sldId id="473" r:id="rId10"/>
    <p:sldId id="507" r:id="rId11"/>
    <p:sldId id="495" r:id="rId12"/>
    <p:sldId id="508" r:id="rId13"/>
    <p:sldId id="351" r:id="rId14"/>
    <p:sldId id="510" r:id="rId15"/>
    <p:sldId id="511"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1/10/2023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767820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980246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970339" y="8829675"/>
            <a:ext cx="3038475" cy="465138"/>
          </a:xfrm>
          <a:prstGeom prst="rect">
            <a:avLst/>
          </a:prstGeom>
          <a:ln>
            <a:miter lim="800000"/>
            <a:headEnd/>
            <a:tailEnd/>
          </a:ln>
        </p:spPr>
        <p:txBody>
          <a:bodyPr wrap="square" lIns="91435" tIns="45717" rIns="91435" bIns="45717"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1/10/2023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8"/>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1/10/2023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1" y="5791202"/>
            <a:ext cx="9137260" cy="646331"/>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Studymafia.org                                    Studymafia.org               </a:t>
            </a:r>
            <a:endParaRPr lang="en-US" b="1" dirty="0">
              <a:solidFill>
                <a:schemeClr val="bg1"/>
              </a:solidFill>
              <a:latin typeface="+mn-lt"/>
              <a:cs typeface="Times New Roman" pitchFamily="18" charset="0"/>
            </a:endParaRPr>
          </a:p>
        </p:txBody>
      </p:sp>
      <p:sp>
        <p:nvSpPr>
          <p:cNvPr id="8" name="Rectangle 7"/>
          <p:cNvSpPr/>
          <p:nvPr/>
        </p:nvSpPr>
        <p:spPr>
          <a:xfrm>
            <a:off x="1575175" y="2200870"/>
            <a:ext cx="6603251" cy="1015663"/>
          </a:xfrm>
          <a:prstGeom prst="rect">
            <a:avLst/>
          </a:prstGeom>
          <a:solidFill>
            <a:schemeClr val="bg1"/>
          </a:solidFill>
        </p:spPr>
        <p:txBody>
          <a:bodyPr wrap="square">
            <a:spAutoFit/>
          </a:bodyPr>
          <a:lstStyle/>
          <a:p>
            <a:pPr algn="ctr" fontAlgn="auto">
              <a:spcBef>
                <a:spcPts val="0"/>
              </a:spcBef>
              <a:spcAft>
                <a:spcPts val="0"/>
              </a:spcAft>
              <a:defRPr/>
            </a:pPr>
            <a:r>
              <a:rPr lang="en-US" altLang="en-US" sz="6000" b="1" dirty="0" smtClean="0">
                <a:solidFill>
                  <a:schemeClr val="accent1">
                    <a:lumMod val="75000"/>
                  </a:schemeClr>
                </a:solidFill>
                <a:latin typeface="Times New Roman" pitchFamily="18" charset="0"/>
                <a:cs typeface="Times New Roman" pitchFamily="18" charset="0"/>
              </a:rPr>
              <a:t>Sociology</a:t>
            </a:r>
            <a:endParaRPr lang="en-US" sz="60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1123155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Criticism of Sociology</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Sociologist alone does not study the forms of social relationships. Other social scientists also do that.</a:t>
            </a:r>
          </a:p>
          <a:p>
            <a:pPr marL="457200" indent="-457200">
              <a:buFont typeface="Arial" panose="020B0604020202020204" pitchFamily="34" charset="0"/>
              <a:buChar char="•"/>
            </a:pPr>
            <a:r>
              <a:rPr lang="en-US" sz="3200" dirty="0" smtClean="0"/>
              <a:t>The distinction between the forms of social relations and their contents is not practicable.</a:t>
            </a:r>
          </a:p>
          <a:p>
            <a:pPr marL="457200" indent="-457200">
              <a:buFont typeface="Arial" panose="020B0604020202020204" pitchFamily="34" charset="0"/>
              <a:buChar char="•"/>
            </a:pPr>
            <a:r>
              <a:rPr lang="en-US" sz="3200" dirty="0" smtClean="0"/>
              <a:t>Thirdly, the formalistic school has narrowed down the scope of Sociology.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11</a:t>
            </a:fld>
            <a:endParaRPr kumimoji="0" lang="en-US" sz="1000" b="0">
              <a:solidFill>
                <a:schemeClr val="tx1"/>
              </a:solidFill>
            </a:endParaRPr>
          </a:p>
        </p:txBody>
      </p:sp>
      <p:pic>
        <p:nvPicPr>
          <p:cNvPr id="4" name="Picture 3" descr="top-jobs-for-sociology-majors-2059633_FINAL-edit-01-817a7622f7d444d5820b7f8ca3562018"/>
          <p:cNvPicPr>
            <a:picLocks noChangeAspect="1"/>
          </p:cNvPicPr>
          <p:nvPr/>
        </p:nvPicPr>
        <p:blipFill>
          <a:blip r:embed="rId2"/>
          <a:stretch>
            <a:fillRect/>
          </a:stretch>
        </p:blipFill>
        <p:spPr>
          <a:xfrm>
            <a:off x="304800" y="152400"/>
            <a:ext cx="8649970" cy="6499860"/>
          </a:xfrm>
          <a:prstGeom prst="rect">
            <a:avLst/>
          </a:prstGeom>
        </p:spPr>
      </p:pic>
    </p:spTree>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Sociology examines the organization, structure, and change of social groups and institutions. It combines rigorous methods of inquiry and analysis in various areas of research, such as: mass media, the environment, racism, gender issues, class, and deviance and social control.</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sz="2000" dirty="0" smtClean="0">
                <a:solidFill>
                  <a:schemeClr val="tx1">
                    <a:lumMod val="75000"/>
                    <a:lumOff val="25000"/>
                  </a:schemeClr>
                </a:solidFill>
              </a:rPr>
              <a:t>Google.com</a:t>
            </a:r>
          </a:p>
          <a:p>
            <a:pPr marL="800100" lvl="1" indent="-342900">
              <a:buFont typeface="Arial" pitchFamily="34" charset="0"/>
              <a:buChar char="•"/>
            </a:pPr>
            <a:r>
              <a:rPr lang="en-US" sz="2000" dirty="0" smtClean="0">
                <a:solidFill>
                  <a:schemeClr val="tx1">
                    <a:lumMod val="75000"/>
                    <a:lumOff val="25000"/>
                  </a:schemeClr>
                </a:solidFill>
              </a:rPr>
              <a:t>Wikipedia.org</a:t>
            </a:r>
          </a:p>
          <a:p>
            <a:pPr marL="800100" lvl="1" indent="-342900">
              <a:buFont typeface="Arial" pitchFamily="34" charset="0"/>
              <a:buChar char="•"/>
            </a:pPr>
            <a:r>
              <a:rPr lang="en-US" sz="2000" dirty="0" smtClean="0">
                <a:solidFill>
                  <a:schemeClr val="tx1">
                    <a:lumMod val="75000"/>
                    <a:lumOff val="25000"/>
                  </a:schemeClr>
                </a:solidFill>
              </a:rPr>
              <a:t>Studymafia.org</a:t>
            </a:r>
          </a:p>
          <a:p>
            <a:pPr marL="800100" lvl="1" indent="-342900">
              <a:buFont typeface="Arial" pitchFamily="34" charset="0"/>
              <a:buChar char="•"/>
            </a:pPr>
            <a:r>
              <a:rPr lang="en-US" sz="2000" dirty="0" smtClean="0">
                <a:solidFill>
                  <a:schemeClr val="tx1">
                    <a:lumMod val="75000"/>
                    <a:lumOff val="25000"/>
                  </a:schemeClr>
                </a:solidFill>
              </a:rPr>
              <a:t>Slidespanda.com</a:t>
            </a:r>
          </a:p>
        </p:txBody>
      </p:sp>
    </p:spTree>
    <p:extLst>
      <p:ext uri="{BB962C8B-B14F-4D97-AF65-F5344CB8AC3E}">
        <p14:creationId xmlns:p14="http://schemas.microsoft.com/office/powerpoint/2010/main" val="1405893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11653746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Types of Sociology</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Advantages of Sociology</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Disadvantages of Sociology</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820229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Sociology is the study of social life, social change, and the social causes and consequences of human behavior.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Sociology.f1616144414_37c3d9953bc62f6c35bd93f93217bddd"/>
          <p:cNvPicPr>
            <a:picLocks noChangeAspect="1"/>
          </p:cNvPicPr>
          <p:nvPr/>
        </p:nvPicPr>
        <p:blipFill>
          <a:blip r:embed="rId3"/>
          <a:stretch>
            <a:fillRect/>
          </a:stretch>
        </p:blipFill>
        <p:spPr>
          <a:xfrm>
            <a:off x="1943735" y="3276600"/>
            <a:ext cx="5810250" cy="326326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Sociology provides many distinctive perspectives on the world, generating new ideas and critiquing the old. </a:t>
            </a:r>
          </a:p>
          <a:p>
            <a:r>
              <a:rPr lang="en-US" sz="3000" dirty="0" smtClean="0"/>
              <a:t>The field also offers a range of research techniques that can be applied to virtually any aspect of social life: street crime and delinquency, corporate downsizing, how people express emotions, welfare or education reform, how families differ and flourish, or problems of peace and war.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Picture 2" descr="why-is-sociology-important-in-modern-society"/>
          <p:cNvPicPr>
            <a:picLocks noChangeAspect="1"/>
          </p:cNvPicPr>
          <p:nvPr/>
        </p:nvPicPr>
        <p:blipFill>
          <a:blip r:embed="rId3"/>
          <a:stretch>
            <a:fillRect/>
          </a:stretch>
        </p:blipFill>
        <p:spPr>
          <a:xfrm>
            <a:off x="304800" y="457200"/>
            <a:ext cx="8319135" cy="565467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Sociology</a:t>
            </a:r>
          </a:p>
        </p:txBody>
      </p:sp>
      <p:sp>
        <p:nvSpPr>
          <p:cNvPr id="2" name="TextBox 1"/>
          <p:cNvSpPr txBox="1"/>
          <p:nvPr/>
        </p:nvSpPr>
        <p:spPr>
          <a:xfrm>
            <a:off x="609600" y="1676400"/>
            <a:ext cx="7696200" cy="4707890"/>
          </a:xfrm>
          <a:prstGeom prst="rect">
            <a:avLst/>
          </a:prstGeom>
          <a:noFill/>
        </p:spPr>
        <p:txBody>
          <a:bodyPr wrap="square">
            <a:spAutoFit/>
          </a:bodyPr>
          <a:lstStyle/>
          <a:p>
            <a:pPr marL="0" indent="0">
              <a:buFont typeface="Arial" panose="020B0604020202020204" pitchFamily="34" charset="0"/>
              <a:buNone/>
            </a:pPr>
            <a:r>
              <a:rPr lang="en-US" sz="3000" b="1" dirty="0" smtClean="0"/>
              <a:t>General sociology </a:t>
            </a:r>
          </a:p>
          <a:p>
            <a:pPr marL="457200" indent="-457200">
              <a:buFont typeface="Arial" panose="020B0604020202020204" pitchFamily="34" charset="0"/>
              <a:buChar char="•"/>
            </a:pPr>
            <a:r>
              <a:rPr lang="en-IN" altLang="en-US" sz="3000" dirty="0" smtClean="0"/>
              <a:t>It </a:t>
            </a:r>
            <a:r>
              <a:rPr lang="en-US" sz="3000" dirty="0" smtClean="0"/>
              <a:t>studies the properties and uniformities common to all social and cultural phenomena in their structural and dynamic aspects. </a:t>
            </a:r>
          </a:p>
          <a:p>
            <a:pPr marL="457200" indent="-457200">
              <a:buFont typeface="Arial" panose="020B0604020202020204" pitchFamily="34" charset="0"/>
              <a:buChar char="•"/>
            </a:pPr>
            <a:r>
              <a:rPr lang="en-US" sz="3000" dirty="0" smtClean="0"/>
              <a:t>The inter-relationships between the socio-cultural and biological phenomena. In the structural aspect sociology studies various types of groups and institutions as well as their inter-relations to one another.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Sociology</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Special sociologies </a:t>
            </a:r>
          </a:p>
          <a:p>
            <a:pPr marL="457200" indent="-457200">
              <a:buFont typeface="Arial" panose="020B0604020202020204" pitchFamily="34" charset="0"/>
              <a:buChar char="•"/>
            </a:pPr>
            <a:r>
              <a:rPr lang="en-IN" altLang="en-US" sz="3000" dirty="0" smtClean="0"/>
              <a:t>It </a:t>
            </a:r>
            <a:r>
              <a:rPr lang="en-US" sz="3000" dirty="0" smtClean="0"/>
              <a:t>study a specific socio-cultural phenomenon which is selected for detailed study.</a:t>
            </a:r>
          </a:p>
          <a:p>
            <a:pPr marL="457200" indent="-457200">
              <a:buFont typeface="Arial" panose="020B0604020202020204" pitchFamily="34" charset="0"/>
              <a:buChar char="•"/>
            </a:pPr>
            <a:r>
              <a:rPr lang="en-US" sz="3000" dirty="0" smtClean="0"/>
              <a:t>According to Sorokin, some of the most developed sociologies are Sociology of population, rural sociology, sociology of law, sociology of religion, sociology of knowledge, sociology of fine arts and many others.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Sociology</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97433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Sociology is a specific, pure and independent social science.</a:t>
            </a:r>
          </a:p>
          <a:p>
            <a:pPr marL="457200" indent="-457200">
              <a:buFont typeface="Arial" panose="020B0604020202020204" pitchFamily="34" charset="0"/>
              <a:buChar char="•"/>
            </a:pPr>
            <a:r>
              <a:rPr lang="en-US" sz="3200" dirty="0" smtClean="0"/>
              <a:t>Sociology studies the various forms of social relationships.</a:t>
            </a:r>
          </a:p>
          <a:p>
            <a:pPr marL="457200" indent="-457200">
              <a:buFont typeface="Arial" panose="020B0604020202020204" pitchFamily="34" charset="0"/>
              <a:buChar char="•"/>
            </a:pPr>
            <a:r>
              <a:rPr lang="en-US" sz="3200" dirty="0" smtClean="0"/>
              <a:t>Scope of Sociology is very narrow and limited.</a:t>
            </a:r>
          </a:p>
          <a:p>
            <a:pPr marL="457200" indent="-457200">
              <a:buFont typeface="Arial" panose="020B0604020202020204" pitchFamily="34" charset="0"/>
              <a:buChar char="•"/>
            </a:pPr>
            <a:r>
              <a:rPr lang="en-US" sz="3200" dirty="0" smtClean="0"/>
              <a:t>Sociology deals with specific form of human relationship</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Advantages of Sociology</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76400"/>
            <a:ext cx="7974330" cy="2553335"/>
          </a:xfrm>
          <a:prstGeom prst="rect">
            <a:avLst/>
          </a:prstGeom>
          <a:noFill/>
        </p:spPr>
        <p:txBody>
          <a:bodyPr wrap="square">
            <a:spAutoFit/>
          </a:bodyPr>
          <a:lstStyle/>
          <a:p>
            <a:pPr marL="457200" indent="-457200">
              <a:buFont typeface="Arial" panose="020B0604020202020204" pitchFamily="34" charset="0"/>
              <a:buChar char="•"/>
            </a:pPr>
            <a:r>
              <a:rPr lang="en-US" sz="3200" dirty="0" smtClean="0"/>
              <a:t>Sociology need not study all the events connected with social science.</a:t>
            </a:r>
          </a:p>
          <a:p>
            <a:pPr marL="457200" indent="-457200">
              <a:buFont typeface="Arial" panose="020B0604020202020204" pitchFamily="34" charset="0"/>
              <a:buChar char="•"/>
            </a:pPr>
            <a:r>
              <a:rPr lang="en-US" sz="3200" dirty="0" smtClean="0"/>
              <a:t>Simmel believes that it is a specific social science and it should deal with social relationships from different angles.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460</Words>
  <Application>Microsoft Office PowerPoint</Application>
  <PresentationFormat>On-screen Show (4:3)</PresentationFormat>
  <Paragraphs>157</Paragraphs>
  <Slides>14</Slides>
  <Notes>11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910</cp:revision>
  <cp:lastPrinted>2014-09-05T11:57:00Z</cp:lastPrinted>
  <dcterms:created xsi:type="dcterms:W3CDTF">2014-04-08T13:15:00Z</dcterms:created>
  <dcterms:modified xsi:type="dcterms:W3CDTF">2023-01-10T09:24:42Z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60603B20EB2648E2A8B70CA79D5AD1D2</vt:lpwstr>
  </property>
  <property fmtid="{D5CDD505-2E9C-101B-9397-08002B2CF9AE}" pid="3" name="KSOProductBuildVer">
    <vt:lpwstr>1033-11.2.0.11440</vt:lpwstr>
  </property>
</Properties>
</file>