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91" r:id="rId2"/>
  </p:sldMasterIdLst>
  <p:notesMasterIdLst>
    <p:notesMasterId r:id="rId21"/>
  </p:notesMasterIdLst>
  <p:handoutMasterIdLst>
    <p:handoutMasterId r:id="rId22"/>
  </p:handoutMasterIdLst>
  <p:sldIdLst>
    <p:sldId id="515" r:id="rId3"/>
    <p:sldId id="322" r:id="rId4"/>
    <p:sldId id="324" r:id="rId5"/>
    <p:sldId id="425" r:id="rId6"/>
    <p:sldId id="506" r:id="rId7"/>
    <p:sldId id="507" r:id="rId8"/>
    <p:sldId id="508" r:id="rId9"/>
    <p:sldId id="509" r:id="rId10"/>
    <p:sldId id="514" r:id="rId11"/>
    <p:sldId id="494" r:id="rId12"/>
    <p:sldId id="510" r:id="rId13"/>
    <p:sldId id="473" r:id="rId14"/>
    <p:sldId id="511" r:id="rId15"/>
    <p:sldId id="512" r:id="rId16"/>
    <p:sldId id="513" r:id="rId17"/>
    <p:sldId id="351" r:id="rId18"/>
    <p:sldId id="516" r:id="rId19"/>
    <p:sldId id="517" r:id="rId20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39A6"/>
    <a:srgbClr val="006600"/>
    <a:srgbClr val="028432"/>
    <a:srgbClr val="E7E7D8"/>
    <a:srgbClr val="0536C6"/>
    <a:srgbClr val="923739"/>
    <a:srgbClr val="FF39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74" autoAdjust="0"/>
    <p:restoredTop sz="77728" autoAdjust="0"/>
  </p:normalViewPr>
  <p:slideViewPr>
    <p:cSldViewPr>
      <p:cViewPr>
        <p:scale>
          <a:sx n="51" d="100"/>
          <a:sy n="51" d="100"/>
        </p:scale>
        <p:origin x="-1548" y="-460"/>
      </p:cViewPr>
      <p:guideLst>
        <p:guide orient="horz" pos="2136"/>
        <p:guide pos="2917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90"/>
    </p:cViewPr>
  </p:sorterViewPr>
  <p:notesViewPr>
    <p:cSldViewPr>
      <p:cViewPr>
        <p:scale>
          <a:sx n="120" d="100"/>
          <a:sy n="120" d="100"/>
        </p:scale>
        <p:origin x="-1542" y="72"/>
      </p:cViewPr>
      <p:guideLst>
        <p:guide orient="horz" pos="2895"/>
        <p:guide pos="22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hangingPunct="1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1" hangingPunct="1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399AABF-9665-440D-90EB-75FD43261E79}" type="datetimeFigureOut">
              <a:rPr lang="en-US"/>
              <a:t>1/9/2023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hangingPunct="1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AD26005-350B-4663-8083-A0ECEF69C9D7}" type="slidenum">
              <a:rPr lang="en-US" altLang="en-US"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155919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4A6A58F-D608-4BEA-9705-1B2C4FF196D8}" type="datetimeFigureOut">
              <a:rPr lang="en-US"/>
              <a:t>1/9/2023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1C3C041-5338-46DC-B5C2-45D7FFBDD6E7}" type="slidenum">
              <a:rPr lang="en-US" altLang="en-US"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477580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9" y="8829675"/>
            <a:ext cx="3038475" cy="46513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lIns="91435" tIns="45717" rIns="91435" bIns="45717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72EDED-AAB0-413F-9A10-EE6D060E324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dirty="0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675" y="4416425"/>
            <a:ext cx="5607050" cy="3873500"/>
          </a:xfrm>
        </p:spPr>
        <p:txBody>
          <a:bodyPr/>
          <a:lstStyle/>
          <a:p>
            <a:pPr>
              <a:lnSpc>
                <a:spcPct val="150000"/>
              </a:lnSpc>
              <a:defRPr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SAY:</a:t>
            </a:r>
            <a:b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 purpose of epidemiology in public health practice is to</a:t>
            </a:r>
          </a:p>
          <a:p>
            <a:pPr>
              <a:lnSpc>
                <a:spcPct val="150000"/>
              </a:lnSpc>
              <a:defRPr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4625" indent="-17462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discover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the agent, host, and environmental factors that affect health;</a:t>
            </a:r>
          </a:p>
          <a:p>
            <a:pPr marL="174625" indent="-17462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determine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the relative importance </a:t>
            </a:r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of causes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of illness, disability, and death;</a:t>
            </a:r>
          </a:p>
          <a:p>
            <a:pPr marL="174625" indent="-17462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identify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those segments of the population that have the greatest risk from </a:t>
            </a:r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specific causes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of ill health; and</a:t>
            </a:r>
          </a:p>
          <a:p>
            <a:pPr marL="174625" indent="-17462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evaluate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the effectiveness of health programs and services in improving population health.</a:t>
            </a: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</a:t>
            </a: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next slide.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0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5650" indent="-29083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3955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068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9550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527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099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671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243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EE14A06-6DA4-4485-8C26-48B287ECF792}" type="slidenum">
              <a:rPr lang="en-US" altLang="en-US" smtClean="0"/>
              <a:t>11</a:t>
            </a:fld>
            <a:endParaRPr lang="en-US" altLang="en-US" dirty="0" smtClean="0"/>
          </a:p>
        </p:txBody>
      </p:sp>
      <p:sp>
        <p:nvSpPr>
          <p:cNvPr id="70661" name="Date Placeholder 4"/>
          <p:cNvSpPr>
            <a:spLocks noGrp="1"/>
          </p:cNvSpPr>
          <p:nvPr>
            <p:ph type="dt" sz="quarter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6920" indent="-29146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4590" indent="-23304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0680" indent="-23304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96770" indent="-23304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62225" indent="-23304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28315" indent="-23304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94405" indent="-23304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59860" indent="-23304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18E05B8-BC65-4A5F-B692-EA38DF597DCB}" type="datetime1">
              <a:rPr lang="en-US" altLang="en-US" smtClean="0"/>
              <a:t>1/9/2023</a:t>
            </a:fld>
            <a:endParaRPr lang="en-US" alt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675" y="4416425"/>
            <a:ext cx="5607050" cy="3873500"/>
          </a:xfrm>
        </p:spPr>
        <p:txBody>
          <a:bodyPr/>
          <a:lstStyle/>
          <a:p>
            <a:pPr>
              <a:lnSpc>
                <a:spcPct val="150000"/>
              </a:lnSpc>
              <a:defRPr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SAY:</a:t>
            </a:r>
            <a:b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 purpose of epidemiology in public health practice is to</a:t>
            </a:r>
          </a:p>
          <a:p>
            <a:pPr>
              <a:lnSpc>
                <a:spcPct val="150000"/>
              </a:lnSpc>
              <a:defRPr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4625" indent="-17462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discover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the agent, host, and environmental factors that affect health;</a:t>
            </a:r>
          </a:p>
          <a:p>
            <a:pPr marL="174625" indent="-17462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determine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the relative importance </a:t>
            </a:r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of causes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of illness, disability, and death;</a:t>
            </a:r>
          </a:p>
          <a:p>
            <a:pPr marL="174625" indent="-17462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identify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those segments of the population that have the greatest risk from </a:t>
            </a:r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specific causes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of ill health; and</a:t>
            </a:r>
          </a:p>
          <a:p>
            <a:pPr marL="174625" indent="-17462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evaluate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the effectiveness of health programs and services in improving population health.</a:t>
            </a: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</a:t>
            </a: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next slide.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0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5650" indent="-29083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3955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068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9550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527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099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671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243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EE14A06-6DA4-4485-8C26-48B287ECF792}" type="slidenum">
              <a:rPr lang="en-US" altLang="en-US" smtClean="0"/>
              <a:t>12</a:t>
            </a:fld>
            <a:endParaRPr lang="en-US" altLang="en-US" dirty="0" smtClean="0"/>
          </a:p>
        </p:txBody>
      </p:sp>
      <p:sp>
        <p:nvSpPr>
          <p:cNvPr id="70661" name="Date Placeholder 4"/>
          <p:cNvSpPr>
            <a:spLocks noGrp="1"/>
          </p:cNvSpPr>
          <p:nvPr>
            <p:ph type="dt" sz="quarter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6920" indent="-29146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4590" indent="-23304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0680" indent="-23304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96770" indent="-23304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62225" indent="-23304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28315" indent="-23304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94405" indent="-23304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59860" indent="-23304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18E05B8-BC65-4A5F-B692-EA38DF597DCB}" type="datetime1">
              <a:rPr lang="en-US" altLang="en-US" smtClean="0"/>
              <a:t>1/9/2023</a:t>
            </a:fld>
            <a:endParaRPr lang="en-US" alt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675" y="4416425"/>
            <a:ext cx="5607050" cy="3873500"/>
          </a:xfrm>
        </p:spPr>
        <p:txBody>
          <a:bodyPr/>
          <a:lstStyle/>
          <a:p>
            <a:pPr>
              <a:lnSpc>
                <a:spcPct val="150000"/>
              </a:lnSpc>
              <a:defRPr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SAY:</a:t>
            </a:r>
            <a:b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 purpose of epidemiology in public health practice is to</a:t>
            </a:r>
          </a:p>
          <a:p>
            <a:pPr>
              <a:lnSpc>
                <a:spcPct val="150000"/>
              </a:lnSpc>
              <a:defRPr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4625" indent="-17462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discover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the agent, host, and environmental factors that affect health;</a:t>
            </a:r>
          </a:p>
          <a:p>
            <a:pPr marL="174625" indent="-17462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determine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the relative importance </a:t>
            </a:r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of causes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of illness, disability, and death;</a:t>
            </a:r>
          </a:p>
          <a:p>
            <a:pPr marL="174625" indent="-17462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identify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those segments of the population that have the greatest risk from </a:t>
            </a:r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specific causes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of ill health; and</a:t>
            </a:r>
          </a:p>
          <a:p>
            <a:pPr marL="174625" indent="-17462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evaluate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the effectiveness of health programs and services in improving population health.</a:t>
            </a: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</a:t>
            </a: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next slide.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0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5650" indent="-29083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3955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068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9550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527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099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671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243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EE14A06-6DA4-4485-8C26-48B287ECF792}" type="slidenum">
              <a:rPr lang="en-US" altLang="en-US" smtClean="0"/>
              <a:t>13</a:t>
            </a:fld>
            <a:endParaRPr lang="en-US" altLang="en-US" dirty="0" smtClean="0"/>
          </a:p>
        </p:txBody>
      </p:sp>
      <p:sp>
        <p:nvSpPr>
          <p:cNvPr id="70661" name="Date Placeholder 4"/>
          <p:cNvSpPr>
            <a:spLocks noGrp="1"/>
          </p:cNvSpPr>
          <p:nvPr>
            <p:ph type="dt" sz="quarter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6920" indent="-29146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4590" indent="-23304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0680" indent="-23304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96770" indent="-23304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62225" indent="-23304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28315" indent="-23304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94405" indent="-23304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59860" indent="-23304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18E05B8-BC65-4A5F-B692-EA38DF597DCB}" type="datetime1">
              <a:rPr lang="en-US" altLang="en-US" smtClean="0"/>
              <a:t>1/9/2023</a:t>
            </a:fld>
            <a:endParaRPr lang="en-US" altLang="en-U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675" y="4416425"/>
            <a:ext cx="5607050" cy="3873500"/>
          </a:xfrm>
        </p:spPr>
        <p:txBody>
          <a:bodyPr/>
          <a:lstStyle/>
          <a:p>
            <a:pPr>
              <a:lnSpc>
                <a:spcPct val="150000"/>
              </a:lnSpc>
              <a:defRPr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SAY:</a:t>
            </a:r>
            <a:b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 purpose of epidemiology in public health practice is to</a:t>
            </a:r>
          </a:p>
          <a:p>
            <a:pPr>
              <a:lnSpc>
                <a:spcPct val="150000"/>
              </a:lnSpc>
              <a:defRPr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4625" indent="-17462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discover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the agent, host, and environmental factors that affect health;</a:t>
            </a:r>
          </a:p>
          <a:p>
            <a:pPr marL="174625" indent="-17462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determine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the relative importance </a:t>
            </a:r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of causes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of illness, disability, and death;</a:t>
            </a:r>
          </a:p>
          <a:p>
            <a:pPr marL="174625" indent="-17462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identify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those segments of the population that have the greatest risk from </a:t>
            </a:r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specific causes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of ill health; and</a:t>
            </a:r>
          </a:p>
          <a:p>
            <a:pPr marL="174625" indent="-17462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evaluate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the effectiveness of health programs and services in improving population health.</a:t>
            </a: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</a:t>
            </a: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next slide.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0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5650" indent="-29083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3955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068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9550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527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099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671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243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EE14A06-6DA4-4485-8C26-48B287ECF792}" type="slidenum">
              <a:rPr lang="en-US" altLang="en-US" smtClean="0"/>
              <a:t>14</a:t>
            </a:fld>
            <a:endParaRPr lang="en-US" altLang="en-US" dirty="0" smtClean="0"/>
          </a:p>
        </p:txBody>
      </p:sp>
      <p:sp>
        <p:nvSpPr>
          <p:cNvPr id="70661" name="Date Placeholder 4"/>
          <p:cNvSpPr>
            <a:spLocks noGrp="1"/>
          </p:cNvSpPr>
          <p:nvPr>
            <p:ph type="dt" sz="quarter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6920" indent="-29146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4590" indent="-23304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0680" indent="-23304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96770" indent="-23304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62225" indent="-23304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28315" indent="-23304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94405" indent="-23304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59860" indent="-23304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18E05B8-BC65-4A5F-B692-EA38DF597DCB}" type="datetime1">
              <a:rPr lang="en-US" altLang="en-US" smtClean="0"/>
              <a:t>1/9/2023</a:t>
            </a:fld>
            <a:endParaRPr lang="en-US" alt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675" y="4416425"/>
            <a:ext cx="5607050" cy="3873500"/>
          </a:xfrm>
        </p:spPr>
        <p:txBody>
          <a:bodyPr/>
          <a:lstStyle/>
          <a:p>
            <a:pPr>
              <a:lnSpc>
                <a:spcPct val="150000"/>
              </a:lnSpc>
              <a:defRPr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SAY:</a:t>
            </a:r>
            <a:b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 purpose of epidemiology in public health practice is to</a:t>
            </a:r>
          </a:p>
          <a:p>
            <a:pPr>
              <a:lnSpc>
                <a:spcPct val="150000"/>
              </a:lnSpc>
              <a:defRPr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4625" indent="-17462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discover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the agent, host, and environmental factors that affect health;</a:t>
            </a:r>
          </a:p>
          <a:p>
            <a:pPr marL="174625" indent="-17462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determine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the relative importance </a:t>
            </a:r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of causes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of illness, disability, and death;</a:t>
            </a:r>
          </a:p>
          <a:p>
            <a:pPr marL="174625" indent="-17462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identify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those segments of the population that have the greatest risk from </a:t>
            </a:r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specific causes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of ill health; and</a:t>
            </a:r>
          </a:p>
          <a:p>
            <a:pPr marL="174625" indent="-17462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evaluate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the effectiveness of health programs and services in improving population health.</a:t>
            </a: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</a:t>
            </a: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next slide.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0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5650" indent="-29083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3955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068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9550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527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099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671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243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EE14A06-6DA4-4485-8C26-48B287ECF792}" type="slidenum">
              <a:rPr lang="en-US" altLang="en-US" smtClean="0"/>
              <a:t>15</a:t>
            </a:fld>
            <a:endParaRPr lang="en-US" altLang="en-US" dirty="0" smtClean="0"/>
          </a:p>
        </p:txBody>
      </p:sp>
      <p:sp>
        <p:nvSpPr>
          <p:cNvPr id="70661" name="Date Placeholder 4"/>
          <p:cNvSpPr>
            <a:spLocks noGrp="1"/>
          </p:cNvSpPr>
          <p:nvPr>
            <p:ph type="dt" sz="quarter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6920" indent="-29146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4590" indent="-23304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0680" indent="-23304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96770" indent="-23304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62225" indent="-23304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28315" indent="-23304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94405" indent="-23304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59860" indent="-23304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18E05B8-BC65-4A5F-B692-EA38DF597DCB}" type="datetime1">
              <a:rPr lang="en-US" altLang="en-US" smtClean="0"/>
              <a:t>1/9/2023</a:t>
            </a:fld>
            <a:endParaRPr lang="en-US" altLang="en-US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675" y="4416425"/>
            <a:ext cx="5607050" cy="3873500"/>
          </a:xfrm>
        </p:spPr>
        <p:txBody>
          <a:bodyPr/>
          <a:lstStyle/>
          <a:p>
            <a:pPr>
              <a:lnSpc>
                <a:spcPct val="150000"/>
              </a:lnSpc>
              <a:defRPr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SAY:</a:t>
            </a:r>
            <a:b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 purpose of epidemiology in public health practice is to</a:t>
            </a:r>
          </a:p>
          <a:p>
            <a:pPr>
              <a:lnSpc>
                <a:spcPct val="150000"/>
              </a:lnSpc>
              <a:defRPr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4625" indent="-17462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discover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the agent, host, and environmental factors that affect health;</a:t>
            </a:r>
          </a:p>
          <a:p>
            <a:pPr marL="174625" indent="-17462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determine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the relative importance </a:t>
            </a:r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of causes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of illness, disability, and death;</a:t>
            </a:r>
          </a:p>
          <a:p>
            <a:pPr marL="174625" indent="-17462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identify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those segments of the population that have the greatest risk from </a:t>
            </a:r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specific causes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of ill health; and</a:t>
            </a:r>
          </a:p>
          <a:p>
            <a:pPr marL="174625" indent="-17462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evaluate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the effectiveness of health programs and services in improving population health.</a:t>
            </a: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</a:t>
            </a: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next slide.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0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5650" indent="-29083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3955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068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9550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527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099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671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243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EE14A06-6DA4-4485-8C26-48B287ECF792}" type="slidenum">
              <a:rPr lang="en-US" altLang="en-US" smtClean="0"/>
              <a:t>16</a:t>
            </a:fld>
            <a:endParaRPr lang="en-US" altLang="en-US" dirty="0" smtClean="0"/>
          </a:p>
        </p:txBody>
      </p:sp>
      <p:sp>
        <p:nvSpPr>
          <p:cNvPr id="70661" name="Date Placeholder 4"/>
          <p:cNvSpPr>
            <a:spLocks noGrp="1"/>
          </p:cNvSpPr>
          <p:nvPr>
            <p:ph type="dt" sz="quarter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6920" indent="-29146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4590" indent="-23304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0680" indent="-23304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96770" indent="-23304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62225" indent="-23304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28315" indent="-23304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94405" indent="-23304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59860" indent="-23304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18E05B8-BC65-4A5F-B692-EA38DF597DCB}" type="datetime1">
              <a:rPr lang="en-US" altLang="en-US" smtClean="0"/>
              <a:t>1/9/2023</a:t>
            </a:fld>
            <a:endParaRPr lang="en-US" alt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5171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1675" y="4416425"/>
            <a:ext cx="5607050" cy="27114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en-US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SAY:</a:t>
            </a:r>
            <a:br>
              <a:rPr lang="en-US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Before we wrap up the course, let’s review what we have learned today.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endParaRPr lang="en-US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During this course, we have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n-US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READ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the bullets from the slide.&gt;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endParaRPr lang="en-US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en-US" altLang="en-US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</a:t>
            </a:r>
            <a:r>
              <a:rPr lang="en-US" alt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next slide.</a:t>
            </a:r>
            <a:endParaRPr lang="en-US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5650" indent="-29083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3955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068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9550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527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099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671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243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923737-DF2C-4C05-AA71-4B5989D14E08}" type="slidenum">
              <a:rPr lang="en-US" altLang="en-US" smtClean="0"/>
              <a:t>2</a:t>
            </a:fld>
            <a:endParaRPr lang="en-US" altLang="en-US" dirty="0" smtClean="0"/>
          </a:p>
        </p:txBody>
      </p:sp>
      <p:sp>
        <p:nvSpPr>
          <p:cNvPr id="109573" name="Date Placeholder 4"/>
          <p:cNvSpPr>
            <a:spLocks noGrp="1"/>
          </p:cNvSpPr>
          <p:nvPr>
            <p:ph type="dt" sz="quarter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6920" indent="-29146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4590" indent="-23304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0680" indent="-23304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96770" indent="-23304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62225" indent="-23304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28315" indent="-23304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94405" indent="-23304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59860" indent="-23304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6A23028-C590-431B-AD6C-EE2EE647D4B7}" type="datetime1">
              <a:rPr lang="en-US" altLang="en-US" smtClean="0"/>
              <a:t>1/9/2023</a:t>
            </a:fld>
            <a:endParaRPr lang="en-US" alt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5171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1675" y="4416425"/>
            <a:ext cx="5607050" cy="27114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en-US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SAY:</a:t>
            </a:r>
            <a:br>
              <a:rPr lang="en-US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Before we wrap up the course, let’s review what we have learned today.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endParaRPr lang="en-US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During this course, we have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n-US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READ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the bullets from the slide.&gt;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endParaRPr lang="en-US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en-US" altLang="en-US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</a:t>
            </a:r>
            <a:r>
              <a:rPr lang="en-US" alt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next slide.</a:t>
            </a:r>
            <a:endParaRPr lang="en-US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5650" indent="-29083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3955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068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9550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527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099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671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243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923737-DF2C-4C05-AA71-4B5989D14E08}" type="slidenum">
              <a:rPr lang="en-US" altLang="en-US" smtClean="0"/>
              <a:t>3</a:t>
            </a:fld>
            <a:endParaRPr lang="en-US" altLang="en-US" dirty="0" smtClean="0"/>
          </a:p>
        </p:txBody>
      </p:sp>
      <p:sp>
        <p:nvSpPr>
          <p:cNvPr id="109573" name="Date Placeholder 4"/>
          <p:cNvSpPr>
            <a:spLocks noGrp="1"/>
          </p:cNvSpPr>
          <p:nvPr>
            <p:ph type="dt" sz="quarter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6920" indent="-29146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4590" indent="-23304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0680" indent="-23304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96770" indent="-23304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62225" indent="-23304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28315" indent="-23304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94405" indent="-23304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59860" indent="-23304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6A23028-C590-431B-AD6C-EE2EE647D4B7}" type="datetime1">
              <a:rPr lang="en-US" altLang="en-US" smtClean="0"/>
              <a:t>1/9/2023</a:t>
            </a:fld>
            <a:endParaRPr lang="en-US" alt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675" y="4416425"/>
            <a:ext cx="5607050" cy="3873500"/>
          </a:xfrm>
        </p:spPr>
        <p:txBody>
          <a:bodyPr/>
          <a:lstStyle/>
          <a:p>
            <a:pPr>
              <a:lnSpc>
                <a:spcPct val="150000"/>
              </a:lnSpc>
              <a:defRPr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SAY:</a:t>
            </a:r>
            <a:b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 purpose of epidemiology in public health practice is to</a:t>
            </a:r>
          </a:p>
          <a:p>
            <a:pPr>
              <a:lnSpc>
                <a:spcPct val="150000"/>
              </a:lnSpc>
              <a:defRPr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4625" indent="-17462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discover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the agent, host, and environmental factors that affect health;</a:t>
            </a:r>
          </a:p>
          <a:p>
            <a:pPr marL="174625" indent="-17462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determine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the relative importance </a:t>
            </a:r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of causes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of illness, disability, and death;</a:t>
            </a:r>
          </a:p>
          <a:p>
            <a:pPr marL="174625" indent="-17462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identify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those segments of the population that have the greatest risk from </a:t>
            </a:r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specific causes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of ill health; and</a:t>
            </a:r>
          </a:p>
          <a:p>
            <a:pPr marL="174625" indent="-17462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evaluate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the effectiveness of health programs and services in improving population health.</a:t>
            </a: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</a:t>
            </a: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next slide.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0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5650" indent="-29083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3955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068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9550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527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099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671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243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EE14A06-6DA4-4485-8C26-48B287ECF792}" type="slidenum">
              <a:rPr lang="en-US" altLang="en-US" smtClean="0"/>
              <a:t>4</a:t>
            </a:fld>
            <a:endParaRPr lang="en-US" altLang="en-US" dirty="0" smtClean="0"/>
          </a:p>
        </p:txBody>
      </p:sp>
      <p:sp>
        <p:nvSpPr>
          <p:cNvPr id="70661" name="Date Placeholder 4"/>
          <p:cNvSpPr>
            <a:spLocks noGrp="1"/>
          </p:cNvSpPr>
          <p:nvPr>
            <p:ph type="dt" sz="quarter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6920" indent="-29146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4590" indent="-23304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0680" indent="-23304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96770" indent="-23304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62225" indent="-23304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28315" indent="-23304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94405" indent="-23304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59860" indent="-23304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18E05B8-BC65-4A5F-B692-EA38DF597DCB}" type="datetime1">
              <a:rPr lang="en-US" altLang="en-US" smtClean="0"/>
              <a:t>1/9/2023</a:t>
            </a:fld>
            <a:endParaRPr lang="en-US" alt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675" y="4416425"/>
            <a:ext cx="5607050" cy="3873500"/>
          </a:xfrm>
        </p:spPr>
        <p:txBody>
          <a:bodyPr/>
          <a:lstStyle/>
          <a:p>
            <a:pPr>
              <a:lnSpc>
                <a:spcPct val="150000"/>
              </a:lnSpc>
              <a:defRPr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SAY:</a:t>
            </a:r>
            <a:b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 purpose of epidemiology in public health practice is to</a:t>
            </a:r>
          </a:p>
          <a:p>
            <a:pPr>
              <a:lnSpc>
                <a:spcPct val="150000"/>
              </a:lnSpc>
              <a:defRPr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4625" indent="-17462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discover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the agent, host, and environmental factors that affect health;</a:t>
            </a:r>
          </a:p>
          <a:p>
            <a:pPr marL="174625" indent="-17462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determine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the relative importance </a:t>
            </a:r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of causes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of illness, disability, and death;</a:t>
            </a:r>
          </a:p>
          <a:p>
            <a:pPr marL="174625" indent="-17462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identify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those segments of the population that have the greatest risk from </a:t>
            </a:r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specific causes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of ill health; and</a:t>
            </a:r>
          </a:p>
          <a:p>
            <a:pPr marL="174625" indent="-17462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evaluate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the effectiveness of health programs and services in improving population health.</a:t>
            </a: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</a:t>
            </a: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next slide.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0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5650" indent="-29083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3955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068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9550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527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099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671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243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EE14A06-6DA4-4485-8C26-48B287ECF792}" type="slidenum">
              <a:rPr lang="en-US" altLang="en-US" smtClean="0"/>
              <a:t>5</a:t>
            </a:fld>
            <a:endParaRPr lang="en-US" altLang="en-US" dirty="0" smtClean="0"/>
          </a:p>
        </p:txBody>
      </p:sp>
      <p:sp>
        <p:nvSpPr>
          <p:cNvPr id="70661" name="Date Placeholder 4"/>
          <p:cNvSpPr>
            <a:spLocks noGrp="1"/>
          </p:cNvSpPr>
          <p:nvPr>
            <p:ph type="dt" sz="quarter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6920" indent="-29146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4590" indent="-23304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0680" indent="-23304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96770" indent="-23304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62225" indent="-23304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28315" indent="-23304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94405" indent="-23304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59860" indent="-23304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18E05B8-BC65-4A5F-B692-EA38DF597DCB}" type="datetime1">
              <a:rPr lang="en-US" altLang="en-US" smtClean="0"/>
              <a:t>1/9/2023</a:t>
            </a:fld>
            <a:endParaRPr lang="en-US" alt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675" y="4416425"/>
            <a:ext cx="5607050" cy="3873500"/>
          </a:xfrm>
        </p:spPr>
        <p:txBody>
          <a:bodyPr/>
          <a:lstStyle/>
          <a:p>
            <a:pPr>
              <a:lnSpc>
                <a:spcPct val="150000"/>
              </a:lnSpc>
              <a:defRPr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SAY:</a:t>
            </a:r>
            <a:b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 purpose of epidemiology in public health practice is to</a:t>
            </a:r>
          </a:p>
          <a:p>
            <a:pPr>
              <a:lnSpc>
                <a:spcPct val="150000"/>
              </a:lnSpc>
              <a:defRPr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4625" indent="-17462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discover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the agent, host, and environmental factors that affect health;</a:t>
            </a:r>
          </a:p>
          <a:p>
            <a:pPr marL="174625" indent="-17462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determine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the relative importance </a:t>
            </a:r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of causes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of illness, disability, and death;</a:t>
            </a:r>
          </a:p>
          <a:p>
            <a:pPr marL="174625" indent="-17462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identify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those segments of the population that have the greatest risk from </a:t>
            </a:r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specific causes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of ill health; and</a:t>
            </a:r>
          </a:p>
          <a:p>
            <a:pPr marL="174625" indent="-17462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evaluate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the effectiveness of health programs and services in improving population health.</a:t>
            </a: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</a:t>
            </a: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next slide.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0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5650" indent="-29083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3955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068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9550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527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099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671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243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EE14A06-6DA4-4485-8C26-48B287ECF792}" type="slidenum">
              <a:rPr lang="en-US" altLang="en-US" smtClean="0"/>
              <a:t>6</a:t>
            </a:fld>
            <a:endParaRPr lang="en-US" altLang="en-US" dirty="0" smtClean="0"/>
          </a:p>
        </p:txBody>
      </p:sp>
      <p:sp>
        <p:nvSpPr>
          <p:cNvPr id="70661" name="Date Placeholder 4"/>
          <p:cNvSpPr>
            <a:spLocks noGrp="1"/>
          </p:cNvSpPr>
          <p:nvPr>
            <p:ph type="dt" sz="quarter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6920" indent="-29146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4590" indent="-23304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0680" indent="-23304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96770" indent="-23304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62225" indent="-23304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28315" indent="-23304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94405" indent="-23304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59860" indent="-23304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18E05B8-BC65-4A5F-B692-EA38DF597DCB}" type="datetime1">
              <a:rPr lang="en-US" altLang="en-US" smtClean="0"/>
              <a:t>1/9/2023</a:t>
            </a:fld>
            <a:endParaRPr lang="en-US" alt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675" y="4416425"/>
            <a:ext cx="5607050" cy="3873500"/>
          </a:xfrm>
        </p:spPr>
        <p:txBody>
          <a:bodyPr/>
          <a:lstStyle/>
          <a:p>
            <a:pPr>
              <a:lnSpc>
                <a:spcPct val="150000"/>
              </a:lnSpc>
              <a:defRPr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SAY:</a:t>
            </a:r>
            <a:b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 purpose of epidemiology in public health practice is to</a:t>
            </a:r>
          </a:p>
          <a:p>
            <a:pPr>
              <a:lnSpc>
                <a:spcPct val="150000"/>
              </a:lnSpc>
              <a:defRPr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4625" indent="-17462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discover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the agent, host, and environmental factors that affect health;</a:t>
            </a:r>
          </a:p>
          <a:p>
            <a:pPr marL="174625" indent="-17462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determine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the relative importance </a:t>
            </a:r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of causes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of illness, disability, and death;</a:t>
            </a:r>
          </a:p>
          <a:p>
            <a:pPr marL="174625" indent="-17462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identify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those segments of the population that have the greatest risk from </a:t>
            </a:r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specific causes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of ill health; and</a:t>
            </a:r>
          </a:p>
          <a:p>
            <a:pPr marL="174625" indent="-17462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evaluate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the effectiveness of health programs and services in improving population health.</a:t>
            </a: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</a:t>
            </a: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next slide.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0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5650" indent="-29083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3955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068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9550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527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099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671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243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EE14A06-6DA4-4485-8C26-48B287ECF792}" type="slidenum">
              <a:rPr lang="en-US" altLang="en-US" smtClean="0"/>
              <a:t>7</a:t>
            </a:fld>
            <a:endParaRPr lang="en-US" altLang="en-US" dirty="0" smtClean="0"/>
          </a:p>
        </p:txBody>
      </p:sp>
      <p:sp>
        <p:nvSpPr>
          <p:cNvPr id="70661" name="Date Placeholder 4"/>
          <p:cNvSpPr>
            <a:spLocks noGrp="1"/>
          </p:cNvSpPr>
          <p:nvPr>
            <p:ph type="dt" sz="quarter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6920" indent="-29146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4590" indent="-23304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0680" indent="-23304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96770" indent="-23304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62225" indent="-23304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28315" indent="-23304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94405" indent="-23304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59860" indent="-23304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18E05B8-BC65-4A5F-B692-EA38DF597DCB}" type="datetime1">
              <a:rPr lang="en-US" altLang="en-US" smtClean="0"/>
              <a:t>1/9/2023</a:t>
            </a:fld>
            <a:endParaRPr lang="en-US" alt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675" y="4416425"/>
            <a:ext cx="5607050" cy="3873500"/>
          </a:xfrm>
        </p:spPr>
        <p:txBody>
          <a:bodyPr/>
          <a:lstStyle/>
          <a:p>
            <a:pPr>
              <a:lnSpc>
                <a:spcPct val="150000"/>
              </a:lnSpc>
              <a:defRPr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SAY:</a:t>
            </a:r>
            <a:b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 purpose of epidemiology in public health practice is to</a:t>
            </a:r>
          </a:p>
          <a:p>
            <a:pPr>
              <a:lnSpc>
                <a:spcPct val="150000"/>
              </a:lnSpc>
              <a:defRPr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4625" indent="-17462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discover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the agent, host, and environmental factors that affect health;</a:t>
            </a:r>
          </a:p>
          <a:p>
            <a:pPr marL="174625" indent="-17462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determine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the relative importance </a:t>
            </a:r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of causes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of illness, disability, and death;</a:t>
            </a:r>
          </a:p>
          <a:p>
            <a:pPr marL="174625" indent="-17462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identify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those segments of the population that have the greatest risk from </a:t>
            </a:r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specific causes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of ill health; and</a:t>
            </a:r>
          </a:p>
          <a:p>
            <a:pPr marL="174625" indent="-17462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evaluate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the effectiveness of health programs and services in improving population health.</a:t>
            </a: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</a:t>
            </a: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next slide.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0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5650" indent="-29083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3955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068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9550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527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099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671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243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EE14A06-6DA4-4485-8C26-48B287ECF792}" type="slidenum">
              <a:rPr lang="en-US" altLang="en-US" smtClean="0"/>
              <a:t>8</a:t>
            </a:fld>
            <a:endParaRPr lang="en-US" altLang="en-US" dirty="0" smtClean="0"/>
          </a:p>
        </p:txBody>
      </p:sp>
      <p:sp>
        <p:nvSpPr>
          <p:cNvPr id="70661" name="Date Placeholder 4"/>
          <p:cNvSpPr>
            <a:spLocks noGrp="1"/>
          </p:cNvSpPr>
          <p:nvPr>
            <p:ph type="dt" sz="quarter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6920" indent="-29146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4590" indent="-23304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0680" indent="-23304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96770" indent="-23304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62225" indent="-23304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28315" indent="-23304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94405" indent="-23304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59860" indent="-23304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18E05B8-BC65-4A5F-B692-EA38DF597DCB}" type="datetime1">
              <a:rPr lang="en-US" altLang="en-US" smtClean="0"/>
              <a:t>1/9/2023</a:t>
            </a:fld>
            <a:endParaRPr lang="en-US" alt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675" y="4416425"/>
            <a:ext cx="5607050" cy="3873500"/>
          </a:xfrm>
        </p:spPr>
        <p:txBody>
          <a:bodyPr/>
          <a:lstStyle/>
          <a:p>
            <a:pPr>
              <a:lnSpc>
                <a:spcPct val="150000"/>
              </a:lnSpc>
              <a:defRPr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SAY:</a:t>
            </a:r>
            <a:b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 purpose of epidemiology in public health practice is to</a:t>
            </a:r>
          </a:p>
          <a:p>
            <a:pPr>
              <a:lnSpc>
                <a:spcPct val="150000"/>
              </a:lnSpc>
              <a:defRPr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4625" indent="-17462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discover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the agent, host, and environmental factors that affect health;</a:t>
            </a:r>
          </a:p>
          <a:p>
            <a:pPr marL="174625" indent="-17462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determine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the relative importance </a:t>
            </a:r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of causes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of illness, disability, and death;</a:t>
            </a:r>
          </a:p>
          <a:p>
            <a:pPr marL="174625" indent="-17462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identify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those segments of the population that have the greatest risk from </a:t>
            </a:r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specific causes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of ill health; and</a:t>
            </a:r>
          </a:p>
          <a:p>
            <a:pPr marL="174625" indent="-17462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evaluate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the effectiveness of health programs and services in improving population health.</a:t>
            </a: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</a:t>
            </a: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next slide.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0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5650" indent="-29083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3955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068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9550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527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099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671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243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EE14A06-6DA4-4485-8C26-48B287ECF792}" type="slidenum">
              <a:rPr lang="en-US" altLang="en-US" smtClean="0"/>
              <a:t>10</a:t>
            </a:fld>
            <a:endParaRPr lang="en-US" altLang="en-US" dirty="0" smtClean="0"/>
          </a:p>
        </p:txBody>
      </p:sp>
      <p:sp>
        <p:nvSpPr>
          <p:cNvPr id="70661" name="Date Placeholder 4"/>
          <p:cNvSpPr>
            <a:spLocks noGrp="1"/>
          </p:cNvSpPr>
          <p:nvPr>
            <p:ph type="dt" sz="quarter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6920" indent="-29146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4590" indent="-23304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0680" indent="-23304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96770" indent="-23304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62225" indent="-23304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28315" indent="-23304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94405" indent="-23304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59860" indent="-23304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18E05B8-BC65-4A5F-B692-EA38DF597DCB}" type="datetime1">
              <a:rPr lang="en-US" altLang="en-US" smtClean="0"/>
              <a:t>1/9/2023</a:t>
            </a:fld>
            <a:endParaRPr lang="en-US" alt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 smtClean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1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2286000" y="6281928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2286000" y="6473952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2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22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slow">
    <p:comb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35"/>
          <p:cNvSpPr>
            <a:spLocks noChangeShapeType="1"/>
          </p:cNvSpPr>
          <p:nvPr/>
        </p:nvSpPr>
        <p:spPr bwMode="gray">
          <a:xfrm>
            <a:off x="392113" y="806450"/>
            <a:ext cx="8355012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</a:ln>
          <a:effectLst/>
        </p:spPr>
        <p:txBody>
          <a:bodyPr wrap="none" anchor="ctr"/>
          <a:lstStyle/>
          <a:p>
            <a:pPr>
              <a:lnSpc>
                <a:spcPct val="106000"/>
              </a:lnSpc>
              <a:spcBef>
                <a:spcPct val="50000"/>
              </a:spcBef>
              <a:buSzPct val="100000"/>
              <a:buFont typeface="Wingdings 2" panose="05020102010507070707" pitchFamily="18" charset="2"/>
              <a:buNone/>
              <a:defRPr/>
            </a:pPr>
            <a:endParaRPr lang="en-US" sz="11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198" y="514359"/>
            <a:ext cx="8345487" cy="2587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0"/>
          </p:nvPr>
        </p:nvSpPr>
        <p:spPr>
          <a:xfrm>
            <a:off x="393192" y="1152144"/>
            <a:ext cx="4014216" cy="5138928"/>
          </a:xfrm>
          <a:prstGeom prst="rect">
            <a:avLst/>
          </a:prstGeom>
        </p:spPr>
        <p:txBody>
          <a:bodyPr/>
          <a:lstStyle>
            <a:lvl1pPr>
              <a:buFont typeface="Arial" panose="020B0604020202020204" pitchFamily="34" charset="0"/>
              <a:buNone/>
              <a:defRPr/>
            </a:lvl1pPr>
            <a:lvl2pPr>
              <a:defRPr/>
            </a:lvl2pPr>
            <a:lvl3pPr>
              <a:buNone/>
              <a:defRPr/>
            </a:lvl3pPr>
            <a:lvl4pPr>
              <a:defRPr/>
            </a:lvl4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</p:cSld>
  <p:clrMapOvr>
    <a:masterClrMapping/>
  </p:clrMapOvr>
  <p:transition spd="slow"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/>
          <a:lstStyle>
            <a:lvl1pPr>
              <a:defRPr sz="28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tx1"/>
              </a:buClr>
              <a:buSzPct val="70000"/>
              <a:buFont typeface="Wingdings" panose="05000000000000000000" pitchFamily="2" charset="2"/>
              <a:buChar char="q"/>
              <a:defRPr sz="2400" b="1">
                <a:solidFill>
                  <a:srgbClr val="000000"/>
                </a:solidFill>
              </a:defRPr>
            </a:lvl1pPr>
            <a:lvl2pPr marL="742950" indent="-285750">
              <a:defRPr lang="en-US" sz="200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 sz="2800">
                <a:solidFill>
                  <a:srgbClr val="0039A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eaLnBrk="1" hangingPunct="1">
              <a:defRPr sz="2800">
                <a:solidFill>
                  <a:srgbClr val="0039A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400">
                <a:solidFill>
                  <a:srgbClr val="0039A6"/>
                </a:solidFill>
                <a:latin typeface="Myriad Web Pro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9EDE2762-D309-4A1B-90D4-EE2DB97D9608}" type="slidenum">
              <a:rPr lang="en-US" altLang="en-US"/>
              <a:t>‹#›</a:t>
            </a:fld>
            <a:endParaRPr lang="en-US" altLang="en-US" dirty="0"/>
          </a:p>
        </p:txBody>
      </p:sp>
    </p:spTree>
  </p:cSld>
  <p:clrMapOvr>
    <a:masterClrMapping/>
  </p:clrMapOvr>
  <p:transition spd="slow">
    <p:comb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 hasCustomPrompt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 dirty="0" smtClean="0"/>
              <a:t>Click icon to add table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 sz="2800">
                <a:solidFill>
                  <a:srgbClr val="0039A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eaLnBrk="1" hangingPunct="1">
              <a:defRPr sz="2800">
                <a:solidFill>
                  <a:srgbClr val="0039A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400">
                <a:solidFill>
                  <a:srgbClr val="0039A6"/>
                </a:solidFill>
                <a:latin typeface="Myriad Web Pro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6995B87-722D-46BC-9CC9-1ED5024E22B0}" type="slidenum">
              <a:rPr lang="en-US" altLang="en-US"/>
              <a:t>‹#›</a:t>
            </a:fld>
            <a:endParaRPr lang="en-US" altLang="en-US" dirty="0"/>
          </a:p>
        </p:txBody>
      </p:sp>
    </p:spTree>
  </p:cSld>
  <p:clrMapOvr>
    <a:masterClrMapping/>
  </p:clrMapOvr>
  <p:transition spd="slow">
    <p:comb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 sz="2800">
                <a:solidFill>
                  <a:srgbClr val="0039A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eaLnBrk="1" hangingPunct="1">
              <a:defRPr sz="2800">
                <a:solidFill>
                  <a:srgbClr val="0039A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400">
                <a:solidFill>
                  <a:srgbClr val="0039A6"/>
                </a:solidFill>
                <a:latin typeface="Myriad Web Pro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2CBE984D-2DD5-4668-BAF8-1C9AC1A13DBC}" type="slidenum">
              <a:rPr lang="en-US" altLang="en-US"/>
              <a:t>‹#›</a:t>
            </a:fld>
            <a:endParaRPr lang="en-US" altLang="en-US" dirty="0"/>
          </a:p>
        </p:txBody>
      </p:sp>
    </p:spTree>
  </p:cSld>
  <p:clrMapOvr>
    <a:masterClrMapping/>
  </p:clrMapOvr>
  <p:transition spd="slow">
    <p:comb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 sz="2800">
                <a:solidFill>
                  <a:srgbClr val="0039A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eaLnBrk="1" hangingPunct="1">
              <a:defRPr sz="2800">
                <a:solidFill>
                  <a:srgbClr val="0039A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400">
                <a:solidFill>
                  <a:srgbClr val="0039A6"/>
                </a:solidFill>
                <a:latin typeface="Myriad Web Pro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486D207D-9E64-417F-AA84-D9CB1A523B53}" type="slidenum">
              <a:rPr lang="en-US" altLang="en-US"/>
              <a:t>‹#›</a:t>
            </a:fld>
            <a:endParaRPr lang="en-US" altLang="en-US" dirty="0"/>
          </a:p>
        </p:txBody>
      </p:sp>
    </p:spTree>
  </p:cSld>
  <p:clrMapOvr>
    <a:masterClrMapping/>
  </p:clrMapOvr>
  <p:transition spd="slow">
    <p:comb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hangingPunct="1">
              <a:defRPr sz="2800">
                <a:solidFill>
                  <a:srgbClr val="0039A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hangingPunct="1">
              <a:defRPr sz="2800">
                <a:solidFill>
                  <a:srgbClr val="0039A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400">
                <a:solidFill>
                  <a:srgbClr val="0039A6"/>
                </a:solidFill>
                <a:latin typeface="Myriad Web Pro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C346C8A6-4EAA-425C-AD65-FB7185D13849}" type="slidenum">
              <a:rPr lang="en-US" altLang="en-US"/>
              <a:t>‹#›</a:t>
            </a:fld>
            <a:endParaRPr lang="en-US" altLang="en-US" dirty="0"/>
          </a:p>
        </p:txBody>
      </p:sp>
    </p:spTree>
  </p:cSld>
  <p:clrMapOvr>
    <a:masterClrMapping/>
  </p:clrMapOvr>
  <p:transition spd="slow">
    <p:comb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 smtClean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slow">
    <p:comb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2286000"/>
            <a:ext cx="3962400" cy="384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2286000"/>
            <a:ext cx="3962400" cy="384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 sz="2800">
                <a:solidFill>
                  <a:srgbClr val="0039A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eaLnBrk="1" hangingPunct="1">
              <a:defRPr sz="2800">
                <a:solidFill>
                  <a:srgbClr val="0039A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2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eaLnBrk="1" hangingPunct="1">
              <a:defRPr sz="2800">
                <a:solidFill>
                  <a:srgbClr val="0039A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3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 sz="2800">
                <a:solidFill>
                  <a:srgbClr val="0039A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2800">
                <a:solidFill>
                  <a:srgbClr val="0039A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BF2DA97D-831A-48CD-A7A1-23EF5E790589}" type="slidenum">
              <a:rPr lang="en-US" altLang="en-US"/>
              <a:t>‹#›</a:t>
            </a:fld>
            <a:endParaRPr lang="en-US" altLang="en-US" dirty="0"/>
          </a:p>
        </p:txBody>
      </p:sp>
    </p:spTree>
  </p:cSld>
  <p:clrMapOvr>
    <a:masterClrMapping/>
  </p:clrMapOvr>
  <p:transition spd="slow">
    <p:comb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82000" cy="8382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355600" y="1295400"/>
            <a:ext cx="8407400" cy="4724400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dirty="0" smtClean="0"/>
          </a:p>
        </p:txBody>
      </p:sp>
    </p:spTree>
  </p:cSld>
  <p:clrMapOvr>
    <a:masterClrMapping/>
  </p:clrMapOvr>
  <p:transition spd="slow">
    <p:comb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comb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anose="05000000000000000000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  <a:defRPr sz="2000" i="0" u="none">
                <a:solidFill>
                  <a:schemeClr val="bg2"/>
                </a:solidFill>
                <a:latin typeface="+mn-lt"/>
              </a:defRPr>
            </a:lvl2pPr>
            <a:lvl3pPr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 sz="1800" i="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anose="02070309020205020404" pitchFamily="49" charset="0"/>
              <a:buChar char="o"/>
              <a:defRPr sz="1800" i="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anose="020B0604020202020204" pitchFamily="34" charset="0"/>
              <a:buChar char="•"/>
              <a:defRPr sz="1800" i="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/>
          <a:lstStyle>
            <a:lvl1pPr>
              <a:buNone/>
              <a:defRPr sz="11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slow">
    <p:comb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comb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comb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comb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comb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comb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comb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comb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comb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comb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comb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ata Slide (For content heavy tables and char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anose="05000000000000000000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anose="02070309020205020404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anose="020B0604020202020204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/>
          <a:lstStyle>
            <a:lvl1pPr>
              <a:buNone/>
              <a:defRPr sz="11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slow">
    <p:comb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comb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comb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comb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comb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comb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comb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comb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comb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comb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Bad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 smtClean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1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spd="slow">
    <p:comb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2_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comb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comb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comb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关系图"/>
          <p:cNvPicPr>
            <a:picLocks noChangeAspect="1"/>
          </p:cNvPicPr>
          <p:nvPr/>
        </p:nvPicPr>
        <p:blipFill>
          <a:blip r:embed="rId2"/>
          <a:srcRect r="2528" b="10909"/>
          <a:stretch>
            <a:fillRect/>
          </a:stretch>
        </p:blipFill>
        <p:spPr>
          <a:xfrm>
            <a:off x="179388" y="692150"/>
            <a:ext cx="8913812" cy="61102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1588" y="549275"/>
            <a:ext cx="9144000" cy="1511300"/>
          </a:xfrm>
          <a:prstGeom prst="rect">
            <a:avLst/>
          </a:prstGeom>
          <a:gradFill rotWithShape="0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>
                  <a:alpha val="53999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08175" y="2492375"/>
            <a:ext cx="5545138" cy="1222375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755650" y="620713"/>
            <a:ext cx="7772400" cy="1470025"/>
          </a:xfrm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altLang="zh-CN" noProof="0" smtClean="0"/>
              <a:t>Click to edit Master title style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544213AF-26F6-41FA-8D85-E2C5388D6E58}" type="datetimeFigureOut">
              <a:rPr lang="en-US" smtClean="0"/>
              <a:t>1/9/2023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endParaRPr kumimoji="0" lang="en-US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D5BBC35B-A44B-4119-B8DA-DE9E3DFADA20}" type="slidenum">
              <a:rPr kumimoji="0" lang="en-US" smtClean="0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nimBg="1"/>
    </p:bldLst>
  </p:timing>
  <p:hf hdr="0" ftr="0" dt="0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DE2762-D309-4A1B-90D4-EE2DB97D9608}" type="slidenum">
              <a:rPr lang="en-US" altLang="en-US" smtClean="0"/>
              <a:t>‹#›</a:t>
            </a:fld>
            <a:endParaRPr lang="en-US" altLang="en-US" dirty="0"/>
          </a:p>
        </p:txBody>
      </p:sp>
    </p:spTree>
  </p:cSld>
  <p:clrMapOvr>
    <a:masterClrMapping/>
  </p:clrMapOvr>
  <p:transition spd="slow">
    <p:comb/>
  </p:transition>
  <p:hf hdr="0" ftr="0" dt="0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comb/>
  </p:transition>
  <p:hf hdr="0" ftr="0" dt="0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comb/>
  </p:transition>
  <p:hf hdr="0" ftr="0" dt="0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46C8A6-4EAA-425C-AD65-FB7185D13849}" type="slidenum">
              <a:rPr lang="en-US" altLang="en-US" smtClean="0"/>
              <a:t>‹#›</a:t>
            </a:fld>
            <a:endParaRPr lang="en-US" altLang="en-US" dirty="0"/>
          </a:p>
        </p:txBody>
      </p:sp>
    </p:spTree>
  </p:cSld>
  <p:clrMapOvr>
    <a:masterClrMapping/>
  </p:clrMapOvr>
  <p:transition spd="slow">
    <p:comb/>
  </p:transition>
  <p:hf hdr="0" ftr="0" dt="0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BE984D-2DD5-4668-BAF8-1C9AC1A13DBC}" type="slidenum">
              <a:rPr lang="en-US" altLang="en-US" smtClean="0"/>
              <a:t>‹#›</a:t>
            </a:fld>
            <a:endParaRPr lang="en-US" altLang="en-US" dirty="0"/>
          </a:p>
        </p:txBody>
      </p:sp>
    </p:spTree>
  </p:cSld>
  <p:clrMapOvr>
    <a:masterClrMapping/>
  </p:clrMapOvr>
  <p:transition spd="slow">
    <p:comb/>
  </p:transition>
  <p:hf hdr="0" ftr="0" dt="0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6D207D-9E64-417F-AA84-D9CB1A523B53}" type="slidenum">
              <a:rPr lang="en-US" altLang="en-US" smtClean="0"/>
              <a:t>‹#›</a:t>
            </a:fld>
            <a:endParaRPr lang="en-US" altLang="en-US" dirty="0"/>
          </a:p>
        </p:txBody>
      </p:sp>
    </p:spTree>
  </p:cSld>
  <p:clrMapOvr>
    <a:masterClrMapping/>
  </p:clrMapOvr>
  <p:transition spd="slow">
    <p:comb/>
  </p:transition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 Bad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anose="05000000000000000000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anose="02070309020205020404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anose="020B0604020202020204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905000" y="5791200"/>
            <a:ext cx="6781800" cy="609600"/>
          </a:xfrm>
          <a:prstGeom prst="rect">
            <a:avLst/>
          </a:prstGeom>
        </p:spPr>
        <p:txBody>
          <a:bodyPr anchor="b"/>
          <a:lstStyle>
            <a:lvl1pPr>
              <a:buNone/>
              <a:defRPr sz="11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slow">
    <p:comb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comb/>
  </p:transition>
  <p:hf hdr="0" ftr="0" dt="0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t>1/9/2023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comb/>
  </p:transition>
  <p:hf hdr="0" ftr="0" dt="0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comb/>
  </p:transition>
  <p:hf hdr="0" ftr="0" dt="0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comb/>
  </p:transition>
  <p:hf hdr="0" ftr="0" dt="0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t>1/9/2023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endParaRPr kumimoji="0" lang="en-US" sz="1000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t>‹#›</a:t>
            </a:fld>
            <a:endParaRPr kumimoji="0" lang="en-US" sz="1000" b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3800"/>
              </a:lnSpc>
              <a:defRPr sz="3600" b="1" cap="all" baseline="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22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slow"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518150"/>
          </a:xfrm>
          <a:prstGeom prst="rect">
            <a:avLst/>
          </a:prstGeom>
        </p:spPr>
        <p:txBody>
          <a:bodyPr anchor="ctr" anchorCtr="0"/>
          <a:lstStyle>
            <a:lvl1pPr>
              <a:buClr>
                <a:schemeClr val="tx1"/>
              </a:buClr>
              <a:buSzPct val="70000"/>
              <a:buFont typeface="Wingdings" panose="05000000000000000000" pitchFamily="2" charset="2"/>
              <a:buChar char="q"/>
              <a:defRPr sz="2400" b="1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anose="02070309020205020404" pitchFamily="49" charset="0"/>
              <a:buChar char="o"/>
              <a:defRPr sz="180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anose="020B0604020202020204" pitchFamily="34" charset="0"/>
              <a:buChar char="•"/>
              <a:defRPr sz="1800">
                <a:solidFill>
                  <a:schemeClr val="bg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3560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/>
          <a:lstStyle>
            <a:lvl1pPr>
              <a:buNone/>
              <a:defRPr sz="11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slow"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ln w="25400">
            <a:solidFill>
              <a:schemeClr val="bg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slow"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1371600" y="1981200"/>
            <a:ext cx="6400800" cy="2057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 smtClean="0"/>
          </a:p>
        </p:txBody>
      </p:sp>
      <p:sp>
        <p:nvSpPr>
          <p:cNvPr id="11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2286000" y="6281928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2286000" y="6473952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slow"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12" Type="http://schemas.openxmlformats.org/officeDocument/2006/relationships/slideLayout" Target="../slideLayouts/slideLayout54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11" Type="http://schemas.openxmlformats.org/officeDocument/2006/relationships/slideLayout" Target="../slideLayouts/slideLayout53.xml"/><Relationship Id="rId5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6.xml"/><Relationship Id="rId9" Type="http://schemas.openxmlformats.org/officeDocument/2006/relationships/slideLayout" Target="../slideLayouts/slideLayout51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</p:sldLayoutIdLst>
  <p:transition spd="slow">
    <p:comb/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yriad Web Pro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yriad Web Pro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yriad Web Pro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yriad Web Pro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yriad Web Pro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yriad Web Pro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yriad Web Pro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yriad Web Pro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588" y="333375"/>
            <a:ext cx="9144000" cy="1009650"/>
          </a:xfrm>
          <a:prstGeom prst="rect">
            <a:avLst/>
          </a:prstGeom>
          <a:gradFill rotWithShape="0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>
                  <a:alpha val="53999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pic>
        <p:nvPicPr>
          <p:cNvPr id="1027" name="Picture 3" descr="关系图"/>
          <p:cNvPicPr>
            <a:picLocks noChangeAspect="1"/>
          </p:cNvPicPr>
          <p:nvPr/>
        </p:nvPicPr>
        <p:blipFill>
          <a:blip r:embed="rId14"/>
          <a:srcRect t="1094" r="8122" b="13318"/>
          <a:stretch>
            <a:fillRect/>
          </a:stretch>
        </p:blipFill>
        <p:spPr>
          <a:xfrm>
            <a:off x="5797550" y="4438650"/>
            <a:ext cx="3340100" cy="23336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8" name="Rectang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en-US" altLang="zh-CN" dirty="0"/>
              <a:t>Click to edit Master title style</a:t>
            </a:r>
          </a:p>
        </p:txBody>
      </p:sp>
      <p:sp>
        <p:nvSpPr>
          <p:cNvPr id="1029" name="Rectangle 5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544213AF-26F6-41FA-8D85-E2C5388D6E58}" type="datetimeFigureOut">
              <a:rPr lang="en-US" smtClean="0"/>
              <a:t>1/9/2023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 algn="r" eaLnBrk="1" latinLnBrk="0" hangingPunct="1"/>
            <a:endParaRPr kumimoji="0" lang="en-US" sz="1000" dirty="0">
              <a:solidFill>
                <a:schemeClr val="tx1"/>
              </a:solidFill>
            </a:endParaRP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D5BBC35B-A44B-4119-B8DA-DE9E3DFADA20}" type="slidenum">
              <a:rPr kumimoji="0" lang="en-US" smtClean="0"/>
              <a:t>‹#›</a:t>
            </a:fld>
            <a:endParaRPr kumimoji="0" lang="en-US" sz="1000" b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  <p:sldLayoutId id="2147483703" r:id="rId12"/>
  </p:sldLayoutIdLst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 bldLvl="0" animBg="1"/>
      <p:bldP spid="1028" grpId="0" bldLvl="0"/>
    </p:bld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3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logo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13792"/>
            <a:ext cx="114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7" name="Picture 3" descr="strip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6800" y="947192"/>
            <a:ext cx="7620000" cy="7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319942" y="76200"/>
            <a:ext cx="7024836" cy="7920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rgbClr val="00B0F0"/>
                </a:solidFill>
                <a:latin typeface="Verdana" pitchFamily="34" charset="0"/>
                <a:cs typeface="+mn-cs"/>
              </a:rPr>
              <a:t>StudyMafia</a:t>
            </a:r>
            <a:r>
              <a:rPr lang="en-US" sz="2800" b="1" dirty="0" smtClean="0">
                <a:solidFill>
                  <a:schemeClr val="accent4">
                    <a:lumMod val="25000"/>
                  </a:schemeClr>
                </a:solidFill>
                <a:latin typeface="Verdana" pitchFamily="34" charset="0"/>
                <a:cs typeface="+mn-cs"/>
              </a:rPr>
              <a:t>.Org</a:t>
            </a:r>
            <a:endParaRPr lang="en-US" sz="2800" b="1" dirty="0">
              <a:solidFill>
                <a:schemeClr val="accent4">
                  <a:lumMod val="25000"/>
                </a:schemeClr>
              </a:solidFill>
              <a:latin typeface="Tahoma" pitchFamily="34" charset="0"/>
              <a:cs typeface="+mn-cs"/>
            </a:endParaRPr>
          </a:p>
        </p:txBody>
      </p:sp>
      <p:sp>
        <p:nvSpPr>
          <p:cNvPr id="16389" name="Text Box 9"/>
          <p:cNvSpPr txBox="1">
            <a:spLocks noChangeArrowheads="1"/>
          </p:cNvSpPr>
          <p:nvPr/>
        </p:nvSpPr>
        <p:spPr bwMode="auto">
          <a:xfrm>
            <a:off x="6741" y="5791202"/>
            <a:ext cx="9137260" cy="58477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 smtClean="0">
                <a:solidFill>
                  <a:schemeClr val="bg1"/>
                </a:solidFill>
                <a:latin typeface="+mn-lt"/>
                <a:cs typeface="Times New Roman" pitchFamily="18" charset="0"/>
              </a:rPr>
              <a:t>                     </a:t>
            </a:r>
            <a:r>
              <a:rPr lang="en-US" sz="1600" b="1" dirty="0" smtClean="0">
                <a:solidFill>
                  <a:schemeClr val="bg1"/>
                </a:solidFill>
                <a:latin typeface="+mn-lt"/>
                <a:cs typeface="Times New Roman" pitchFamily="18" charset="0"/>
              </a:rPr>
              <a:t>           Submitted To</a:t>
            </a:r>
            <a:r>
              <a:rPr lang="en-US" sz="1600" b="1" dirty="0">
                <a:solidFill>
                  <a:schemeClr val="bg1"/>
                </a:solidFill>
                <a:latin typeface="+mn-lt"/>
                <a:cs typeface="Times New Roman" pitchFamily="18" charset="0"/>
              </a:rPr>
              <a:t>:	 </a:t>
            </a:r>
            <a:r>
              <a:rPr lang="en-US" sz="1600" b="1" dirty="0" smtClean="0">
                <a:solidFill>
                  <a:schemeClr val="bg1"/>
                </a:solidFill>
                <a:latin typeface="+mn-lt"/>
                <a:cs typeface="Times New Roman" pitchFamily="18" charset="0"/>
              </a:rPr>
              <a:t>             </a:t>
            </a:r>
            <a:r>
              <a:rPr lang="en-US" sz="1600" b="1" dirty="0">
                <a:solidFill>
                  <a:schemeClr val="bg1"/>
                </a:solidFill>
                <a:latin typeface="+mn-lt"/>
                <a:cs typeface="Times New Roman" pitchFamily="18" charset="0"/>
              </a:rPr>
              <a:t> </a:t>
            </a:r>
            <a:r>
              <a:rPr lang="en-US" sz="1600" b="1" dirty="0" smtClean="0">
                <a:solidFill>
                  <a:schemeClr val="bg1"/>
                </a:solidFill>
                <a:latin typeface="+mn-lt"/>
                <a:cs typeface="Times New Roman" pitchFamily="18" charset="0"/>
              </a:rPr>
              <a:t>                </a:t>
            </a:r>
            <a:r>
              <a:rPr lang="en-US" sz="1600" b="1" dirty="0" smtClean="0">
                <a:solidFill>
                  <a:schemeClr val="bg1"/>
                </a:solidFill>
                <a:latin typeface="+mn-lt"/>
                <a:cs typeface="Times New Roman" pitchFamily="18" charset="0"/>
              </a:rPr>
              <a:t>            Submitted By:</a:t>
            </a:r>
          </a:p>
          <a:p>
            <a:pPr eaLnBrk="0" hangingPunct="0"/>
            <a:r>
              <a:rPr lang="en-US" sz="1600" b="1" dirty="0" smtClean="0">
                <a:solidFill>
                  <a:schemeClr val="bg1"/>
                </a:solidFill>
                <a:latin typeface="+mn-lt"/>
                <a:cs typeface="Times New Roman" pitchFamily="18" charset="0"/>
              </a:rPr>
              <a:t>                                Studymafia.org                                                 Studymafia.org               </a:t>
            </a:r>
            <a:endParaRPr lang="en-US" sz="1600" b="1" dirty="0">
              <a:solidFill>
                <a:schemeClr val="bg1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75175" y="2048470"/>
            <a:ext cx="6603251" cy="92333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5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Shuttle </a:t>
            </a:r>
            <a:r>
              <a:rPr lang="en-US" altLang="en-US" sz="5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Walk </a:t>
            </a:r>
            <a:r>
              <a:rPr lang="en-US" altLang="en-US" sz="5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Test</a:t>
            </a:r>
            <a:endParaRPr lang="en-US" sz="54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chemeClr val="bg1">
                  <a:lumMod val="50000"/>
                </a:schemeClr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22399286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Box 7"/>
          <p:cNvSpPr txBox="1">
            <a:spLocks noChangeArrowheads="1"/>
          </p:cNvSpPr>
          <p:nvPr/>
        </p:nvSpPr>
        <p:spPr bwMode="auto">
          <a:xfrm>
            <a:off x="0" y="725269"/>
            <a:ext cx="8763000" cy="645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en-IN" sz="36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Before the ISWT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09600" y="1600200"/>
            <a:ext cx="8153400" cy="33229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 smtClean="0"/>
              <a:t>Instruct the patient to dress comfortably and to wear appropriate footwear.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 smtClean="0"/>
              <a:t>Any prescribed inhaled bronchodilator medication should be taken within one hour of testing or when the patient arrives for testing.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 smtClean="0"/>
              <a:t>The patient should rest for at least 15 minutes before beginning the ISWT.</a:t>
            </a:r>
          </a:p>
        </p:txBody>
      </p:sp>
      <p:sp>
        <p:nvSpPr>
          <p:cNvPr id="22533" name="Slide Number Placeholder 1"/>
          <p:cNvSpPr txBox="1"/>
          <p:nvPr/>
        </p:nvSpPr>
        <p:spPr bwMode="auto">
          <a:xfrm>
            <a:off x="6553200" y="617220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endParaRPr lang="en-US" altLang="en-US" sz="1400" dirty="0" smtClean="0">
              <a:solidFill>
                <a:srgbClr val="0039A6"/>
              </a:solidFill>
              <a:latin typeface="Myriad Web Pro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</a:pPr>
            <a:fld id="{0EF9015A-DAF8-47A9-8291-B9B5A3191301}" type="slidenum">
              <a:rPr lang="en-US" altLang="en-US" sz="1400" smtClean="0">
                <a:solidFill>
                  <a:srgbClr val="0039A6"/>
                </a:solidFill>
                <a:latin typeface="Myriad Web Pro" charset="0"/>
              </a:rPr>
              <a:t>10</a:t>
            </a:fld>
            <a:endParaRPr lang="en-US" altLang="en-US" sz="1400" dirty="0">
              <a:solidFill>
                <a:srgbClr val="0039A6"/>
              </a:solidFill>
              <a:latin typeface="Myriad Web Pro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609600" y="1447800"/>
            <a:ext cx="8042275" cy="0"/>
          </a:xfrm>
          <a:prstGeom prst="line">
            <a:avLst/>
          </a:prstGeom>
          <a:ln>
            <a:solidFill>
              <a:srgbClr val="0039A6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Box 7"/>
          <p:cNvSpPr txBox="1">
            <a:spLocks noChangeArrowheads="1"/>
          </p:cNvSpPr>
          <p:nvPr/>
        </p:nvSpPr>
        <p:spPr bwMode="auto">
          <a:xfrm>
            <a:off x="0" y="725269"/>
            <a:ext cx="8763000" cy="645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en-IN" sz="36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Before the ISWT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09600" y="1600200"/>
            <a:ext cx="8153400" cy="33229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sz="3000" dirty="0" smtClean="0"/>
              <a:t>Record: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 smtClean="0"/>
              <a:t>Blood pressure.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 smtClean="0"/>
              <a:t>Heart rate.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 smtClean="0"/>
              <a:t>Oxygen saturation.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000" dirty="0" smtClean="0"/>
              <a:t>If a patient is on inhaled vasodilator therapy this should be administered 30 minutes prior to the exercise test.</a:t>
            </a:r>
          </a:p>
        </p:txBody>
      </p:sp>
      <p:sp>
        <p:nvSpPr>
          <p:cNvPr id="22533" name="Slide Number Placeholder 1"/>
          <p:cNvSpPr txBox="1"/>
          <p:nvPr/>
        </p:nvSpPr>
        <p:spPr bwMode="auto">
          <a:xfrm>
            <a:off x="6553200" y="617220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endParaRPr lang="en-US" altLang="en-US" sz="1400" dirty="0" smtClean="0">
              <a:solidFill>
                <a:srgbClr val="0039A6"/>
              </a:solidFill>
              <a:latin typeface="Myriad Web Pro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</a:pPr>
            <a:fld id="{0EF9015A-DAF8-47A9-8291-B9B5A3191301}" type="slidenum">
              <a:rPr lang="en-US" altLang="en-US" sz="1400" smtClean="0">
                <a:solidFill>
                  <a:srgbClr val="0039A6"/>
                </a:solidFill>
                <a:latin typeface="Myriad Web Pro" charset="0"/>
              </a:rPr>
              <a:t>11</a:t>
            </a:fld>
            <a:endParaRPr lang="en-US" altLang="en-US" sz="1400" dirty="0">
              <a:solidFill>
                <a:srgbClr val="0039A6"/>
              </a:solidFill>
              <a:latin typeface="Myriad Web Pro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609600" y="1447800"/>
            <a:ext cx="8042275" cy="0"/>
          </a:xfrm>
          <a:prstGeom prst="line">
            <a:avLst/>
          </a:prstGeom>
          <a:ln>
            <a:solidFill>
              <a:srgbClr val="0039A6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Box 7"/>
          <p:cNvSpPr txBox="1">
            <a:spLocks noChangeArrowheads="1"/>
          </p:cNvSpPr>
          <p:nvPr/>
        </p:nvSpPr>
        <p:spPr bwMode="auto">
          <a:xfrm>
            <a:off x="0" y="725269"/>
            <a:ext cx="8763000" cy="645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en-IN" sz="36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After  the ISWT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09600" y="1600200"/>
            <a:ext cx="7974330" cy="42462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sz="3000" dirty="0" smtClean="0"/>
              <a:t>The ISWT ends if any one of the following occur: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 smtClean="0"/>
              <a:t>The patient is more than 0.5 m away from the cone when the beep sounds (allow one lap to catch up).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 smtClean="0"/>
              <a:t>The patient reports that they are too breathless to continue.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 smtClean="0"/>
              <a:t>The patient reaches 85% of predicted maximum heart rate (maximum heart rate = 210 – 0.65 x age)</a:t>
            </a:r>
          </a:p>
        </p:txBody>
      </p:sp>
      <p:sp>
        <p:nvSpPr>
          <p:cNvPr id="22533" name="Slide Number Placeholder 1"/>
          <p:cNvSpPr txBox="1"/>
          <p:nvPr/>
        </p:nvSpPr>
        <p:spPr bwMode="auto">
          <a:xfrm>
            <a:off x="6553200" y="617220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latin typeface="Times New Roman" panose="02020603050405020304"/>
                <a:cs typeface="Times New Roman" panose="02020603050405020304"/>
              </a:rPr>
              <a:t>●●●</a:t>
            </a:r>
            <a:endParaRPr lang="en-US" altLang="en-US" sz="1400" dirty="0" smtClean="0">
              <a:solidFill>
                <a:srgbClr val="0039A6"/>
              </a:solidFill>
              <a:latin typeface="Myriad Web Pro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</a:pPr>
            <a:fld id="{0EF9015A-DAF8-47A9-8291-B9B5A3191301}" type="slidenum">
              <a:rPr lang="en-US" altLang="en-US" sz="1400" smtClean="0">
                <a:solidFill>
                  <a:srgbClr val="0039A6"/>
                </a:solidFill>
                <a:latin typeface="Myriad Web Pro" charset="0"/>
              </a:rPr>
              <a:t>12</a:t>
            </a:fld>
            <a:endParaRPr lang="en-US" altLang="en-US" sz="1400" dirty="0">
              <a:solidFill>
                <a:srgbClr val="0039A6"/>
              </a:solidFill>
              <a:latin typeface="Myriad Web Pro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609600" y="1447800"/>
            <a:ext cx="8042275" cy="0"/>
          </a:xfrm>
          <a:prstGeom prst="line">
            <a:avLst/>
          </a:prstGeom>
          <a:ln>
            <a:solidFill>
              <a:srgbClr val="0039A6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Box 7"/>
          <p:cNvSpPr txBox="1">
            <a:spLocks noChangeArrowheads="1"/>
          </p:cNvSpPr>
          <p:nvPr/>
        </p:nvSpPr>
        <p:spPr bwMode="auto">
          <a:xfrm>
            <a:off x="0" y="725269"/>
            <a:ext cx="8763000" cy="645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en-IN" sz="36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After  the ISWT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09600" y="1600200"/>
            <a:ext cx="7974330" cy="42462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sz="3000" dirty="0" smtClean="0"/>
              <a:t>The patient exhibits any of the following signs and symptoms: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 smtClean="0"/>
              <a:t>Chest pain that is suspicious of / for angina.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 smtClean="0"/>
              <a:t>Evolving mental confusion or lack of coordination.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 smtClean="0"/>
              <a:t>Evolving light-headedness.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 smtClean="0"/>
              <a:t>Intolerable dyspnoea.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 smtClean="0"/>
              <a:t>Leg cramps or extreme leg muscle fatigue.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 smtClean="0"/>
              <a:t>Persistent SpO2 &lt; 85%.</a:t>
            </a:r>
          </a:p>
        </p:txBody>
      </p:sp>
      <p:sp>
        <p:nvSpPr>
          <p:cNvPr id="22533" name="Slide Number Placeholder 1"/>
          <p:cNvSpPr txBox="1"/>
          <p:nvPr/>
        </p:nvSpPr>
        <p:spPr bwMode="auto">
          <a:xfrm>
            <a:off x="6553200" y="617220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latin typeface="Times New Roman" panose="02020603050405020304"/>
                <a:cs typeface="Times New Roman" panose="02020603050405020304"/>
              </a:rPr>
              <a:t>●●●</a:t>
            </a:r>
            <a:endParaRPr lang="en-US" altLang="en-US" sz="1400" dirty="0" smtClean="0">
              <a:solidFill>
                <a:srgbClr val="0039A6"/>
              </a:solidFill>
              <a:latin typeface="Myriad Web Pro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</a:pPr>
            <a:fld id="{0EF9015A-DAF8-47A9-8291-B9B5A3191301}" type="slidenum">
              <a:rPr lang="en-US" altLang="en-US" sz="1400" smtClean="0">
                <a:solidFill>
                  <a:srgbClr val="0039A6"/>
                </a:solidFill>
                <a:latin typeface="Myriad Web Pro" charset="0"/>
              </a:rPr>
              <a:t>13</a:t>
            </a:fld>
            <a:endParaRPr lang="en-US" altLang="en-US" sz="1400" dirty="0">
              <a:solidFill>
                <a:srgbClr val="0039A6"/>
              </a:solidFill>
              <a:latin typeface="Myriad Web Pro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609600" y="1447800"/>
            <a:ext cx="8042275" cy="0"/>
          </a:xfrm>
          <a:prstGeom prst="line">
            <a:avLst/>
          </a:prstGeom>
          <a:ln>
            <a:solidFill>
              <a:srgbClr val="0039A6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Box 7"/>
          <p:cNvSpPr txBox="1">
            <a:spLocks noChangeArrowheads="1"/>
          </p:cNvSpPr>
          <p:nvPr/>
        </p:nvSpPr>
        <p:spPr bwMode="auto">
          <a:xfrm>
            <a:off x="0" y="725269"/>
            <a:ext cx="8763000" cy="645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en-IN" sz="36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After  the ISWT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09600" y="1600200"/>
            <a:ext cx="7974330" cy="3538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Seat the patient or, if the patient prefers, allow to the patient to stand.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Immediately record oxygen saturation (SpO2)%, heart rate and dyspnoea rating.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Two minutes later, record SpO2% and heart rate to assess the recovery rate.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Record the total number of shuttles.</a:t>
            </a:r>
          </a:p>
        </p:txBody>
      </p:sp>
      <p:sp>
        <p:nvSpPr>
          <p:cNvPr id="22533" name="Slide Number Placeholder 1"/>
          <p:cNvSpPr txBox="1"/>
          <p:nvPr/>
        </p:nvSpPr>
        <p:spPr bwMode="auto">
          <a:xfrm>
            <a:off x="6553200" y="617220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latin typeface="Times New Roman" panose="02020603050405020304"/>
                <a:cs typeface="Times New Roman" panose="02020603050405020304"/>
              </a:rPr>
              <a:t>●●●</a:t>
            </a:r>
            <a:endParaRPr lang="en-US" altLang="en-US" sz="1400" dirty="0" smtClean="0">
              <a:solidFill>
                <a:srgbClr val="0039A6"/>
              </a:solidFill>
              <a:latin typeface="Myriad Web Pro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</a:pPr>
            <a:fld id="{0EF9015A-DAF8-47A9-8291-B9B5A3191301}" type="slidenum">
              <a:rPr lang="en-US" altLang="en-US" sz="1400" smtClean="0">
                <a:solidFill>
                  <a:srgbClr val="0039A6"/>
                </a:solidFill>
                <a:latin typeface="Myriad Web Pro" charset="0"/>
              </a:rPr>
              <a:t>14</a:t>
            </a:fld>
            <a:endParaRPr lang="en-US" altLang="en-US" sz="1400" dirty="0">
              <a:solidFill>
                <a:srgbClr val="0039A6"/>
              </a:solidFill>
              <a:latin typeface="Myriad Web Pro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609600" y="1447800"/>
            <a:ext cx="8042275" cy="0"/>
          </a:xfrm>
          <a:prstGeom prst="line">
            <a:avLst/>
          </a:prstGeom>
          <a:ln>
            <a:solidFill>
              <a:srgbClr val="0039A6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Box 7"/>
          <p:cNvSpPr txBox="1">
            <a:spLocks noChangeArrowheads="1"/>
          </p:cNvSpPr>
          <p:nvPr/>
        </p:nvSpPr>
        <p:spPr bwMode="auto">
          <a:xfrm>
            <a:off x="0" y="725269"/>
            <a:ext cx="8763000" cy="645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en-IN" sz="36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After  the ISWT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09600" y="1600200"/>
            <a:ext cx="7974330" cy="3538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Record the reason for terminating the test. The patient can be asked: “What do you think stopped you from keeping up with the beeps?”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The patient should remain in a clinical area for at least 15 minutes following an uncomplicated test.</a:t>
            </a:r>
          </a:p>
        </p:txBody>
      </p:sp>
      <p:sp>
        <p:nvSpPr>
          <p:cNvPr id="22533" name="Slide Number Placeholder 1"/>
          <p:cNvSpPr txBox="1"/>
          <p:nvPr/>
        </p:nvSpPr>
        <p:spPr bwMode="auto">
          <a:xfrm>
            <a:off x="6553200" y="617220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latin typeface="Times New Roman" panose="02020603050405020304"/>
                <a:cs typeface="Times New Roman" panose="02020603050405020304"/>
              </a:rPr>
              <a:t>●●●</a:t>
            </a:r>
            <a:endParaRPr lang="en-US" altLang="en-US" sz="1400" dirty="0" smtClean="0">
              <a:solidFill>
                <a:srgbClr val="0039A6"/>
              </a:solidFill>
              <a:latin typeface="Myriad Web Pro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</a:pPr>
            <a:fld id="{0EF9015A-DAF8-47A9-8291-B9B5A3191301}" type="slidenum">
              <a:rPr lang="en-US" altLang="en-US" sz="1400" smtClean="0">
                <a:solidFill>
                  <a:srgbClr val="0039A6"/>
                </a:solidFill>
                <a:latin typeface="Myriad Web Pro" charset="0"/>
              </a:rPr>
              <a:t>15</a:t>
            </a:fld>
            <a:endParaRPr lang="en-US" altLang="en-US" sz="1400" dirty="0">
              <a:solidFill>
                <a:srgbClr val="0039A6"/>
              </a:solidFill>
              <a:latin typeface="Myriad Web Pro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609600" y="1447800"/>
            <a:ext cx="8042275" cy="0"/>
          </a:xfrm>
          <a:prstGeom prst="line">
            <a:avLst/>
          </a:prstGeom>
          <a:ln>
            <a:solidFill>
              <a:srgbClr val="0039A6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Box 7"/>
          <p:cNvSpPr txBox="1">
            <a:spLocks noChangeArrowheads="1"/>
          </p:cNvSpPr>
          <p:nvPr/>
        </p:nvSpPr>
        <p:spPr bwMode="auto">
          <a:xfrm>
            <a:off x="0" y="609600"/>
            <a:ext cx="8763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33400" y="1676400"/>
            <a:ext cx="7924800" cy="31076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buFont typeface="Wingdings" panose="05000000000000000000" pitchFamily="2" charset="2"/>
              <a:buChar char="ü"/>
            </a:pPr>
            <a:r>
              <a:rPr lang="en-US" sz="2800" dirty="0" smtClean="0"/>
              <a:t>The change in the distance walked in the ISWT can be used to evaluate the effectiveness of an exercise training program and / or to track the change in exercise capacity over time.</a:t>
            </a:r>
          </a:p>
          <a:p>
            <a:pPr marL="514350" indent="-514350">
              <a:buFont typeface="Wingdings" panose="05000000000000000000" pitchFamily="2" charset="2"/>
              <a:buChar char="ü"/>
            </a:pPr>
            <a:r>
              <a:rPr lang="en-US" sz="2800" dirty="0" smtClean="0"/>
              <a:t>The minimal important difference in the distance walked is an improvement between 35m to 58m.8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609600" y="1371600"/>
            <a:ext cx="8042275" cy="0"/>
          </a:xfrm>
          <a:prstGeom prst="line">
            <a:avLst/>
          </a:prstGeom>
          <a:ln>
            <a:solidFill>
              <a:srgbClr val="0039A6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533" name="Slide Number Placeholder 1"/>
          <p:cNvSpPr txBox="1"/>
          <p:nvPr/>
        </p:nvSpPr>
        <p:spPr bwMode="auto">
          <a:xfrm>
            <a:off x="6553200" y="617220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0EF9015A-DAF8-47A9-8291-B9B5A3191301}" type="slidenum">
              <a:rPr lang="en-US" altLang="en-US" sz="1400">
                <a:solidFill>
                  <a:srgbClr val="0039A6"/>
                </a:solidFill>
                <a:latin typeface="Myriad Web Pro" charset="0"/>
              </a:rPr>
              <a:t>16</a:t>
            </a:fld>
            <a:endParaRPr lang="en-US" altLang="en-US" sz="1400" dirty="0">
              <a:solidFill>
                <a:srgbClr val="0039A6"/>
              </a:solidFill>
              <a:latin typeface="Myriad Web Pro" charset="0"/>
            </a:endParaRP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183880" cy="677108"/>
          </a:xfrm>
        </p:spPr>
        <p:txBody>
          <a:bodyPr>
            <a:normAutofit fontScale="90000"/>
          </a:bodyPr>
          <a:lstStyle/>
          <a:p>
            <a:r>
              <a:rPr lang="en-US" sz="4400" dirty="0">
                <a:solidFill>
                  <a:schemeClr val="tx1"/>
                </a:solidFill>
              </a:rPr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8183880" cy="1477328"/>
          </a:xfrm>
        </p:spPr>
        <p:txBody>
          <a:bodyPr>
            <a:noAutofit/>
          </a:bodyPr>
          <a:lstStyle/>
          <a:p>
            <a:pPr marL="800100" lvl="1" indent="-342900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Google.com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Wikipedia.org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Studymafia.org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Slidespanda.com</a:t>
            </a:r>
          </a:p>
        </p:txBody>
      </p:sp>
    </p:spTree>
    <p:extLst>
      <p:ext uri="{BB962C8B-B14F-4D97-AF65-F5344CB8AC3E}">
        <p14:creationId xmlns:p14="http://schemas.microsoft.com/office/powerpoint/2010/main" val="3195132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133600"/>
            <a:ext cx="5943600" cy="2514600"/>
          </a:xfrm>
          <a:noFill/>
        </p:spPr>
        <p:txBody>
          <a:bodyPr>
            <a:normAutofit fontScale="90000"/>
          </a:bodyPr>
          <a:lstStyle/>
          <a:p>
            <a:pPr marL="0" indent="0" algn="ctr"/>
            <a:r>
              <a:rPr lang="en-US" sz="5400" b="1" dirty="0">
                <a:solidFill>
                  <a:srgbClr val="FF0000"/>
                </a:solidFill>
              </a:rPr>
              <a:t>Thanks</a:t>
            </a:r>
            <a:br>
              <a:rPr lang="en-US" sz="5400" b="1" dirty="0">
                <a:solidFill>
                  <a:srgbClr val="FF0000"/>
                </a:solidFill>
              </a:rPr>
            </a:br>
            <a:r>
              <a:rPr lang="en-US" sz="5400" b="1" dirty="0">
                <a:solidFill>
                  <a:srgbClr val="FF0000"/>
                </a:solidFill>
              </a:rPr>
              <a:t>To </a:t>
            </a:r>
            <a:r>
              <a:rPr lang="en-US" sz="5400" b="1" dirty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en-US" sz="5400" b="1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en-US" sz="5400" b="1" dirty="0" smtClean="0">
                <a:solidFill>
                  <a:srgbClr val="0070C0"/>
                </a:solidFill>
              </a:rPr>
              <a:t>StudyMafia</a:t>
            </a:r>
            <a:r>
              <a:rPr lang="en-US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.org</a:t>
            </a:r>
            <a:endParaRPr lang="en-US" sz="5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5827548"/>
      </p:ext>
    </p:extLst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TextBox 6"/>
          <p:cNvSpPr txBox="1">
            <a:spLocks noChangeArrowheads="1"/>
          </p:cNvSpPr>
          <p:nvPr/>
        </p:nvSpPr>
        <p:spPr bwMode="auto">
          <a:xfrm>
            <a:off x="1447800" y="304800"/>
            <a:ext cx="609473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IN" altLang="en-US" sz="44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Table Contents</a:t>
            </a:r>
          </a:p>
        </p:txBody>
      </p:sp>
      <p:sp>
        <p:nvSpPr>
          <p:cNvPr id="71685" name="Content Placeholder 2"/>
          <p:cNvSpPr txBox="1"/>
          <p:nvPr/>
        </p:nvSpPr>
        <p:spPr bwMode="auto">
          <a:xfrm>
            <a:off x="533400" y="1600200"/>
            <a:ext cx="822960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1" eaLnBrk="1" hangingPunct="1">
              <a:buClr>
                <a:srgbClr val="0039A6"/>
              </a:buClr>
              <a:buFont typeface="Wingdings" panose="05000000000000000000" charset="0"/>
              <a:buChar char="Ø"/>
            </a:pPr>
            <a:r>
              <a:rPr lang="en-IN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Definition</a:t>
            </a:r>
          </a:p>
          <a:p>
            <a:pPr lvl="1" eaLnBrk="1" hangingPunct="1">
              <a:buClr>
                <a:srgbClr val="0039A6"/>
              </a:buClr>
              <a:buFont typeface="Wingdings" panose="05000000000000000000" charset="0"/>
              <a:buChar char="Ø"/>
            </a:pPr>
            <a:r>
              <a:rPr lang="en-IN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  <a:p>
            <a:pPr lvl="1" eaLnBrk="1" hangingPunct="1">
              <a:buClr>
                <a:srgbClr val="0039A6"/>
              </a:buClr>
              <a:buFont typeface="Wingdings" panose="05000000000000000000" charset="0"/>
              <a:buChar char="Ø"/>
            </a:pPr>
            <a:r>
              <a:rPr lang="en-I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About Shuttle Walk Test</a:t>
            </a:r>
          </a:p>
          <a:p>
            <a:pPr lvl="1" eaLnBrk="1" hangingPunct="1">
              <a:buClr>
                <a:srgbClr val="0039A6"/>
              </a:buClr>
              <a:buFont typeface="Wingdings" panose="05000000000000000000" charset="0"/>
              <a:buChar char="Ø"/>
            </a:pPr>
            <a:r>
              <a:rPr lang="en-I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Before the </a:t>
            </a:r>
            <a:r>
              <a:rPr lang="en-IN" sz="26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Shuttle Walk Test</a:t>
            </a:r>
            <a:endParaRPr lang="en-IN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buClr>
                <a:srgbClr val="0039A6"/>
              </a:buClr>
              <a:buFont typeface="Wingdings" panose="05000000000000000000" charset="0"/>
              <a:buChar char="Ø"/>
            </a:pPr>
            <a:r>
              <a:rPr lang="en-I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 the </a:t>
            </a:r>
            <a:r>
              <a:rPr lang="en-IN" sz="26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Shuttle Walk Test</a:t>
            </a:r>
            <a:endParaRPr lang="en-IN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buClr>
                <a:srgbClr val="0039A6"/>
              </a:buClr>
              <a:buFont typeface="Wingdings" panose="05000000000000000000" charset="0"/>
              <a:buChar char="Ø"/>
            </a:pPr>
            <a:r>
              <a:rPr lang="en-IN" alt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Conclusion</a:t>
            </a:r>
            <a:endParaRPr lang="en-IN" altLang="en-US" sz="2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buClr>
                <a:srgbClr val="0039A6"/>
              </a:buClr>
              <a:buFont typeface="Wingdings" panose="05000000000000000000" charset="0"/>
              <a:buChar char="Ø"/>
            </a:pPr>
            <a:endParaRPr lang="en-US" altLang="en-US" sz="2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buClr>
                <a:srgbClr val="0039A6"/>
              </a:buClr>
              <a:buFont typeface="Wingdings" panose="05000000000000000000" charset="0"/>
              <a:buChar char="Ø"/>
            </a:pPr>
            <a:endParaRPr lang="en-IN" alt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buClr>
                <a:srgbClr val="0039A6"/>
              </a:buClr>
              <a:buFont typeface="Wingdings" panose="05000000000000000000" charset="0"/>
              <a:buChar char="Ø"/>
            </a:pPr>
            <a:endParaRPr lang="en-IN" alt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686" name="Slide Number Placeholder 1"/>
          <p:cNvSpPr txBox="1"/>
          <p:nvPr/>
        </p:nvSpPr>
        <p:spPr bwMode="auto">
          <a:xfrm>
            <a:off x="6553200" y="617220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F3A21016-E51D-4AAE-8DF1-DF6B1BFA55A8}" type="slidenum">
              <a:rPr lang="en-US" altLang="en-US" sz="1400">
                <a:solidFill>
                  <a:srgbClr val="0039A6"/>
                </a:solidFill>
                <a:latin typeface="Myriad Web Pro" charset="0"/>
              </a:rPr>
              <a:t>2</a:t>
            </a:fld>
            <a:endParaRPr lang="en-US" altLang="en-US" sz="1400" dirty="0">
              <a:solidFill>
                <a:srgbClr val="0039A6"/>
              </a:solidFill>
              <a:latin typeface="Myriad Web Pro" charset="0"/>
            </a:endParaRP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TextBox 6"/>
          <p:cNvSpPr txBox="1">
            <a:spLocks noChangeArrowheads="1"/>
          </p:cNvSpPr>
          <p:nvPr/>
        </p:nvSpPr>
        <p:spPr bwMode="auto">
          <a:xfrm>
            <a:off x="2206625" y="638175"/>
            <a:ext cx="47402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Definition</a:t>
            </a:r>
            <a:endParaRPr lang="en-US" altLang="en-US" sz="36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685" name="Content Placeholder 2"/>
          <p:cNvSpPr txBox="1"/>
          <p:nvPr/>
        </p:nvSpPr>
        <p:spPr bwMode="auto">
          <a:xfrm>
            <a:off x="379730" y="1603375"/>
            <a:ext cx="407289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en-IN" sz="3000" b="1" dirty="0" smtClean="0"/>
              <a:t>     </a:t>
            </a:r>
            <a:r>
              <a:rPr sz="3000" b="1" dirty="0" smtClean="0"/>
              <a:t>The incremental shuttle walk test (ISWT) was developed to simulate a cardiopulmonary exercise test using a field walking test.</a:t>
            </a:r>
          </a:p>
        </p:txBody>
      </p:sp>
      <p:sp>
        <p:nvSpPr>
          <p:cNvPr id="71686" name="Slide Number Placeholder 1"/>
          <p:cNvSpPr txBox="1"/>
          <p:nvPr/>
        </p:nvSpPr>
        <p:spPr bwMode="auto">
          <a:xfrm>
            <a:off x="6629400" y="579120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F3A21016-E51D-4AAE-8DF1-DF6B1BFA55A8}" type="slidenum">
              <a:rPr lang="en-US" altLang="en-US" sz="1400">
                <a:solidFill>
                  <a:srgbClr val="0039A6"/>
                </a:solidFill>
                <a:latin typeface="Myriad Web Pro" charset="0"/>
              </a:rPr>
              <a:t>3</a:t>
            </a:fld>
            <a:endParaRPr lang="en-US" altLang="en-US" sz="1400" dirty="0">
              <a:solidFill>
                <a:srgbClr val="0039A6"/>
              </a:solidFill>
              <a:latin typeface="Myriad Web Pro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609600" y="1447800"/>
            <a:ext cx="8042275" cy="0"/>
          </a:xfrm>
          <a:prstGeom prst="line">
            <a:avLst/>
          </a:prstGeom>
          <a:ln>
            <a:solidFill>
              <a:srgbClr val="0039A6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4" name="Picture 3" descr="maxresdefault"/>
          <p:cNvPicPr>
            <a:picLocks noChangeAspect="1"/>
          </p:cNvPicPr>
          <p:nvPr/>
        </p:nvPicPr>
        <p:blipFill>
          <a:blip r:embed="rId3"/>
          <a:srcRect l="28125" t="1361" r="29688"/>
          <a:stretch>
            <a:fillRect/>
          </a:stretch>
        </p:blipFill>
        <p:spPr>
          <a:xfrm>
            <a:off x="4876800" y="1666240"/>
            <a:ext cx="3429000" cy="4509770"/>
          </a:xfrm>
          <a:prstGeom prst="rect">
            <a:avLst/>
          </a:prstGeom>
        </p:spPr>
      </p:pic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Box 7"/>
          <p:cNvSpPr txBox="1">
            <a:spLocks noChangeArrowheads="1"/>
          </p:cNvSpPr>
          <p:nvPr/>
        </p:nvSpPr>
        <p:spPr bwMode="auto">
          <a:xfrm>
            <a:off x="0" y="725269"/>
            <a:ext cx="8763000" cy="645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en-IN" sz="36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About Shuttle Walk Test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09600" y="1676400"/>
            <a:ext cx="7696200" cy="3538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The patient is required to walk around two cones set 9 metres apart (so the final track is 10 metres) in time to a set of auditory beeps played on an app.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Initially, the walking speed is very slow, but each minute the required walking speed progressively increases.</a:t>
            </a:r>
          </a:p>
        </p:txBody>
      </p:sp>
      <p:sp>
        <p:nvSpPr>
          <p:cNvPr id="22533" name="Slide Number Placeholder 1"/>
          <p:cNvSpPr txBox="1"/>
          <p:nvPr/>
        </p:nvSpPr>
        <p:spPr bwMode="auto">
          <a:xfrm>
            <a:off x="6553200" y="617220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latin typeface="Times New Roman" panose="02020603050405020304"/>
                <a:cs typeface="Times New Roman" panose="02020603050405020304"/>
              </a:rPr>
              <a:t>●●●</a:t>
            </a:r>
            <a:endParaRPr lang="en-US" altLang="en-US" sz="1400" dirty="0" smtClean="0">
              <a:solidFill>
                <a:srgbClr val="0039A6"/>
              </a:solidFill>
              <a:latin typeface="Myriad Web Pro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</a:pPr>
            <a:fld id="{0EF9015A-DAF8-47A9-8291-B9B5A3191301}" type="slidenum">
              <a:rPr lang="en-US" altLang="en-US" sz="1400" smtClean="0">
                <a:solidFill>
                  <a:srgbClr val="0039A6"/>
                </a:solidFill>
                <a:latin typeface="Myriad Web Pro" charset="0"/>
              </a:rPr>
              <a:t>4</a:t>
            </a:fld>
            <a:endParaRPr lang="en-US" altLang="en-US" sz="1400" dirty="0">
              <a:solidFill>
                <a:srgbClr val="0039A6"/>
              </a:solidFill>
              <a:latin typeface="Myriad Web Pro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609600" y="1447800"/>
            <a:ext cx="8042275" cy="0"/>
          </a:xfrm>
          <a:prstGeom prst="line">
            <a:avLst/>
          </a:prstGeom>
          <a:ln>
            <a:solidFill>
              <a:srgbClr val="0039A6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Box 7"/>
          <p:cNvSpPr txBox="1">
            <a:spLocks noChangeArrowheads="1"/>
          </p:cNvSpPr>
          <p:nvPr/>
        </p:nvSpPr>
        <p:spPr bwMode="auto">
          <a:xfrm>
            <a:off x="0" y="725269"/>
            <a:ext cx="8763000" cy="645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en-IN" sz="36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About Shuttle Walk Test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09600" y="1676400"/>
            <a:ext cx="7696200" cy="40309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The patient walks for as long as they can until they are either too breathless or can no longer keep up with the beeps, at which time the test ends.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The number of shuttles is recorded. Each shuttle represents a distance of ten metres (i.e each time the patient reaches a cone is 1 shuttle).</a:t>
            </a:r>
          </a:p>
        </p:txBody>
      </p:sp>
      <p:sp>
        <p:nvSpPr>
          <p:cNvPr id="22533" name="Slide Number Placeholder 1"/>
          <p:cNvSpPr txBox="1"/>
          <p:nvPr/>
        </p:nvSpPr>
        <p:spPr bwMode="auto">
          <a:xfrm>
            <a:off x="6553200" y="617220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latin typeface="Times New Roman" panose="02020603050405020304"/>
                <a:cs typeface="Times New Roman" panose="02020603050405020304"/>
              </a:rPr>
              <a:t>●●●</a:t>
            </a:r>
            <a:endParaRPr lang="en-US" altLang="en-US" sz="1400" dirty="0" smtClean="0">
              <a:solidFill>
                <a:srgbClr val="0039A6"/>
              </a:solidFill>
              <a:latin typeface="Myriad Web Pro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</a:pPr>
            <a:fld id="{0EF9015A-DAF8-47A9-8291-B9B5A3191301}" type="slidenum">
              <a:rPr lang="en-US" altLang="en-US" sz="1400" smtClean="0">
                <a:solidFill>
                  <a:srgbClr val="0039A6"/>
                </a:solidFill>
                <a:latin typeface="Myriad Web Pro" charset="0"/>
              </a:rPr>
              <a:t>5</a:t>
            </a:fld>
            <a:endParaRPr lang="en-US" altLang="en-US" sz="1400" dirty="0">
              <a:solidFill>
                <a:srgbClr val="0039A6"/>
              </a:solidFill>
              <a:latin typeface="Myriad Web Pro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609600" y="1447800"/>
            <a:ext cx="8042275" cy="0"/>
          </a:xfrm>
          <a:prstGeom prst="line">
            <a:avLst/>
          </a:prstGeom>
          <a:ln>
            <a:solidFill>
              <a:srgbClr val="0039A6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Box 7"/>
          <p:cNvSpPr txBox="1">
            <a:spLocks noChangeArrowheads="1"/>
          </p:cNvSpPr>
          <p:nvPr/>
        </p:nvSpPr>
        <p:spPr bwMode="auto">
          <a:xfrm>
            <a:off x="0" y="725269"/>
            <a:ext cx="8763000" cy="645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en-IN" sz="36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About Shuttle Walk Test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09600" y="1676400"/>
            <a:ext cx="7696200" cy="37846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sz="3000" dirty="0" smtClean="0"/>
              <a:t>Standardisation of the ISWT is very important for obtaining meaningful outcomes.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000" dirty="0" smtClean="0"/>
              <a:t>The ISWT must be measured on twice to account for a learning effect. Please note that: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 smtClean="0"/>
              <a:t>The best result is recorded.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 smtClean="0"/>
              <a:t>If the repeat test is performed on the same day, 30 minutes rest should be allowed between tests.</a:t>
            </a:r>
          </a:p>
        </p:txBody>
      </p:sp>
      <p:sp>
        <p:nvSpPr>
          <p:cNvPr id="22533" name="Slide Number Placeholder 1"/>
          <p:cNvSpPr txBox="1"/>
          <p:nvPr/>
        </p:nvSpPr>
        <p:spPr bwMode="auto">
          <a:xfrm>
            <a:off x="6553200" y="617220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latin typeface="Times New Roman" panose="02020603050405020304"/>
                <a:cs typeface="Times New Roman" panose="02020603050405020304"/>
              </a:rPr>
              <a:t>●●●</a:t>
            </a:r>
            <a:endParaRPr lang="en-US" altLang="en-US" sz="1400" dirty="0" smtClean="0">
              <a:solidFill>
                <a:srgbClr val="0039A6"/>
              </a:solidFill>
              <a:latin typeface="Myriad Web Pro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</a:pPr>
            <a:fld id="{0EF9015A-DAF8-47A9-8291-B9B5A3191301}" type="slidenum">
              <a:rPr lang="en-US" altLang="en-US" sz="1400" smtClean="0">
                <a:solidFill>
                  <a:srgbClr val="0039A6"/>
                </a:solidFill>
                <a:latin typeface="Myriad Web Pro" charset="0"/>
              </a:rPr>
              <a:t>6</a:t>
            </a:fld>
            <a:endParaRPr lang="en-US" altLang="en-US" sz="1400" dirty="0">
              <a:solidFill>
                <a:srgbClr val="0039A6"/>
              </a:solidFill>
              <a:latin typeface="Myriad Web Pro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609600" y="1447800"/>
            <a:ext cx="8042275" cy="0"/>
          </a:xfrm>
          <a:prstGeom prst="line">
            <a:avLst/>
          </a:prstGeom>
          <a:ln>
            <a:solidFill>
              <a:srgbClr val="0039A6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Box 7"/>
          <p:cNvSpPr txBox="1">
            <a:spLocks noChangeArrowheads="1"/>
          </p:cNvSpPr>
          <p:nvPr/>
        </p:nvSpPr>
        <p:spPr bwMode="auto">
          <a:xfrm>
            <a:off x="0" y="725269"/>
            <a:ext cx="8763000" cy="645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en-IN" sz="36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About Shuttle Walk Test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09600" y="1676400"/>
            <a:ext cx="7696200" cy="33229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 smtClean="0"/>
              <a:t>Debilitated individuals may require tests to be performed on separate days, but aim for tests to be less than one week apart.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 smtClean="0"/>
              <a:t>Only standardised instructions from the app should be used. In contrast to the six-minute walking test, no encouragement should be given throughout the ISWT.</a:t>
            </a:r>
          </a:p>
        </p:txBody>
      </p:sp>
      <p:sp>
        <p:nvSpPr>
          <p:cNvPr id="22533" name="Slide Number Placeholder 1"/>
          <p:cNvSpPr txBox="1"/>
          <p:nvPr/>
        </p:nvSpPr>
        <p:spPr bwMode="auto">
          <a:xfrm>
            <a:off x="6553200" y="617220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latin typeface="Times New Roman" panose="02020603050405020304"/>
                <a:cs typeface="Times New Roman" panose="02020603050405020304"/>
              </a:rPr>
              <a:t>●●●</a:t>
            </a:r>
            <a:endParaRPr lang="en-US" altLang="en-US" sz="1400" dirty="0" smtClean="0">
              <a:solidFill>
                <a:srgbClr val="0039A6"/>
              </a:solidFill>
              <a:latin typeface="Myriad Web Pro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</a:pPr>
            <a:fld id="{0EF9015A-DAF8-47A9-8291-B9B5A3191301}" type="slidenum">
              <a:rPr lang="en-US" altLang="en-US" sz="1400" smtClean="0">
                <a:solidFill>
                  <a:srgbClr val="0039A6"/>
                </a:solidFill>
                <a:latin typeface="Myriad Web Pro" charset="0"/>
              </a:rPr>
              <a:t>7</a:t>
            </a:fld>
            <a:endParaRPr lang="en-US" altLang="en-US" sz="1400" dirty="0">
              <a:solidFill>
                <a:srgbClr val="0039A6"/>
              </a:solidFill>
              <a:latin typeface="Myriad Web Pro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609600" y="1447800"/>
            <a:ext cx="8042275" cy="0"/>
          </a:xfrm>
          <a:prstGeom prst="line">
            <a:avLst/>
          </a:prstGeom>
          <a:ln>
            <a:solidFill>
              <a:srgbClr val="0039A6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Box 7"/>
          <p:cNvSpPr txBox="1">
            <a:spLocks noChangeArrowheads="1"/>
          </p:cNvSpPr>
          <p:nvPr/>
        </p:nvSpPr>
        <p:spPr bwMode="auto">
          <a:xfrm>
            <a:off x="0" y="725269"/>
            <a:ext cx="8763000" cy="645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en-IN" sz="36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About Shuttle Walk Test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09600" y="1676400"/>
            <a:ext cx="7696200" cy="33229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 smtClean="0"/>
              <a:t>A comfortable ambient temperature and humidity should be maintained for all tests.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 smtClean="0"/>
              <a:t>The walking track must be the same for all tests for a patient: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 smtClean="0"/>
              <a:t>Cones are placed nine metres apart.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 smtClean="0"/>
              <a:t>The distance walked around the cones is 10 metres.</a:t>
            </a:r>
          </a:p>
        </p:txBody>
      </p:sp>
      <p:sp>
        <p:nvSpPr>
          <p:cNvPr id="22533" name="Slide Number Placeholder 1"/>
          <p:cNvSpPr txBox="1"/>
          <p:nvPr/>
        </p:nvSpPr>
        <p:spPr bwMode="auto">
          <a:xfrm>
            <a:off x="6553200" y="617220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endParaRPr lang="en-US" altLang="en-US" sz="1400" dirty="0" smtClean="0">
              <a:solidFill>
                <a:srgbClr val="0039A6"/>
              </a:solidFill>
              <a:latin typeface="Myriad Web Pro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</a:pPr>
            <a:fld id="{0EF9015A-DAF8-47A9-8291-B9B5A3191301}" type="slidenum">
              <a:rPr lang="en-US" altLang="en-US" sz="1400" smtClean="0">
                <a:solidFill>
                  <a:srgbClr val="0039A6"/>
                </a:solidFill>
                <a:latin typeface="Myriad Web Pro" charset="0"/>
              </a:rPr>
              <a:t>8</a:t>
            </a:fld>
            <a:endParaRPr lang="en-US" altLang="en-US" sz="1400" dirty="0">
              <a:solidFill>
                <a:srgbClr val="0039A6"/>
              </a:solidFill>
              <a:latin typeface="Myriad Web Pro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609600" y="1447800"/>
            <a:ext cx="8042275" cy="0"/>
          </a:xfrm>
          <a:prstGeom prst="line">
            <a:avLst/>
          </a:prstGeom>
          <a:ln>
            <a:solidFill>
              <a:srgbClr val="0039A6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t>9</a:t>
            </a:fld>
            <a:endParaRPr kumimoji="0" lang="en-US" sz="1000" b="0">
              <a:solidFill>
                <a:schemeClr val="tx1"/>
              </a:solidFill>
            </a:endParaRPr>
          </a:p>
        </p:txBody>
      </p:sp>
      <p:pic>
        <p:nvPicPr>
          <p:cNvPr id="5" name="Content Placeholder 4" descr="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97840" y="304800"/>
            <a:ext cx="8227695" cy="5848350"/>
          </a:xfrm>
          <a:prstGeom prst="rect">
            <a:avLst/>
          </a:prstGeom>
        </p:spPr>
      </p:pic>
    </p:spTree>
  </p:cSld>
  <p:clrMapOvr>
    <a:masterClrMapping/>
  </p:clrMapOvr>
  <p:transition spd="slow">
    <p:comb/>
  </p:transition>
</p:sld>
</file>

<file path=ppt/theme/theme1.xml><?xml version="1.0" encoding="utf-8"?>
<a:theme xmlns:a="http://schemas.openxmlformats.org/drawingml/2006/main" name="7_SEPDPO">
  <a:themeElements>
    <a:clrScheme name="OSELS Light PPT Colors">
      <a:dk1>
        <a:srgbClr val="0039A6"/>
      </a:dk1>
      <a:lt1>
        <a:srgbClr val="FFFFFF"/>
      </a:lt1>
      <a:dk2>
        <a:srgbClr val="3077FF"/>
      </a:dk2>
      <a:lt2>
        <a:srgbClr val="4B4B4B"/>
      </a:lt2>
      <a:accent1>
        <a:srgbClr val="0039A6"/>
      </a:accent1>
      <a:accent2>
        <a:srgbClr val="9E302D"/>
      </a:accent2>
      <a:accent3>
        <a:srgbClr val="5B8F22"/>
      </a:accent3>
      <a:accent4>
        <a:srgbClr val="532E60"/>
      </a:accent4>
      <a:accent5>
        <a:srgbClr val="FDC82F"/>
      </a:accent5>
      <a:accent6>
        <a:srgbClr val="0CC6DE"/>
      </a:accent6>
      <a:hlink>
        <a:srgbClr val="002060"/>
      </a:hlink>
      <a:folHlink>
        <a:srgbClr val="0053F2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66CCFF"/>
        </a:solidFill>
        <a:ln w="9525">
          <a:miter lim="800000"/>
        </a:ln>
      </a:spPr>
      <a:bodyPr wrap="none" rtlCol="0" anchor="ctr">
        <a:flatTx/>
      </a:bodyPr>
      <a:lstStyle>
        <a:defPPr algn="ctr">
          <a:defRPr sz="1200" b="1" dirty="0">
            <a:solidFill>
              <a:schemeClr val="bg1"/>
            </a:solidFill>
            <a:latin typeface="Tahoma" panose="020B0604030504040204" pitchFamily="34" charset="0"/>
          </a:defRPr>
        </a:defPPr>
      </a:lstStyle>
    </a:spDef>
    <a:lnDef>
      <a:spPr>
        <a:ln w="22225">
          <a:solidFill>
            <a:srgbClr val="0A0A0A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usiness Cooperat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Business Cooperate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Business Cooper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Cooper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Cooper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Cooper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Cooper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Cooper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Cooper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Cooper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Cooper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Cooper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Cooper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Cooper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781</Words>
  <Application>Microsoft Office PowerPoint</Application>
  <PresentationFormat>On-screen Show (4:3)</PresentationFormat>
  <Paragraphs>236</Paragraphs>
  <Slides>18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7_SEPDPO</vt:lpstr>
      <vt:lpstr>Business Cooperate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References</vt:lpstr>
      <vt:lpstr>Thanks To  StudyMafia.org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NISHA PANDITA</dc:creator>
  <cp:lastModifiedBy>CRP</cp:lastModifiedBy>
  <cp:revision>911</cp:revision>
  <cp:lastPrinted>2014-09-05T11:57:00Z</cp:lastPrinted>
  <dcterms:created xsi:type="dcterms:W3CDTF">2014-04-08T13:15:00Z</dcterms:created>
  <dcterms:modified xsi:type="dcterms:W3CDTF">2023-01-09T11:03:48Z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F9FF06100B9E431C9063BAF6FE48AB17</vt:lpwstr>
  </property>
  <property fmtid="{D5CDD505-2E9C-101B-9397-08002B2CF9AE}" pid="3" name="KSOProductBuildVer">
    <vt:lpwstr>1033-11.2.0.11440</vt:lpwstr>
  </property>
</Properties>
</file>