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91" r:id="rId2"/>
  </p:sldMasterIdLst>
  <p:notesMasterIdLst>
    <p:notesMasterId r:id="rId21"/>
  </p:notesMasterIdLst>
  <p:handoutMasterIdLst>
    <p:handoutMasterId r:id="rId22"/>
  </p:handoutMasterIdLst>
  <p:sldIdLst>
    <p:sldId id="514" r:id="rId3"/>
    <p:sldId id="322" r:id="rId4"/>
    <p:sldId id="324" r:id="rId5"/>
    <p:sldId id="362" r:id="rId6"/>
    <p:sldId id="506" r:id="rId7"/>
    <p:sldId id="507" r:id="rId8"/>
    <p:sldId id="397" r:id="rId9"/>
    <p:sldId id="425" r:id="rId10"/>
    <p:sldId id="508" r:id="rId11"/>
    <p:sldId id="509" r:id="rId12"/>
    <p:sldId id="510" r:id="rId13"/>
    <p:sldId id="473" r:id="rId14"/>
    <p:sldId id="511" r:id="rId15"/>
    <p:sldId id="512" r:id="rId16"/>
    <p:sldId id="513" r:id="rId17"/>
    <p:sldId id="351" r:id="rId18"/>
    <p:sldId id="515" r:id="rId19"/>
    <p:sldId id="516"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4" autoAdjust="0"/>
    <p:restoredTop sz="77728" autoAdjust="0"/>
  </p:normalViewPr>
  <p:slideViewPr>
    <p:cSldViewPr>
      <p:cViewPr>
        <p:scale>
          <a:sx n="51" d="100"/>
          <a:sy n="51" d="100"/>
        </p:scale>
        <p:origin x="-1548" y="-436"/>
      </p:cViewPr>
      <p:guideLst>
        <p:guide orient="horz" pos="2136"/>
        <p:guide pos="2917"/>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895"/>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t>3/24/2024</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AD26005-350B-4663-8083-A0ECEF69C9D7}" type="slidenum">
              <a:rPr lang="en-US" altLang="en-US"/>
              <a:t>‹#›</a:t>
            </a:fld>
            <a:endParaRPr lang="en-US" altLang="en-US" dirty="0"/>
          </a:p>
        </p:txBody>
      </p:sp>
    </p:spTree>
    <p:extLst>
      <p:ext uri="{BB962C8B-B14F-4D97-AF65-F5344CB8AC3E}">
        <p14:creationId xmlns:p14="http://schemas.microsoft.com/office/powerpoint/2010/main" val="1177182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t>3/24/2024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lstStyle>
            <a:lvl1pPr algn="r" eaLnBrk="1" hangingPunct="1">
              <a:defRPr sz="1200"/>
            </a:lvl1pPr>
          </a:lstStyle>
          <a:p>
            <a:pPr>
              <a:defRPr/>
            </a:pPr>
            <a:fld id="{01C3C041-5338-46DC-B5C2-45D7FFBDD6E7}" type="slidenum">
              <a:rPr lang="en-US" altLang="en-US"/>
              <a:t>‹#›</a:t>
            </a:fld>
            <a:endParaRPr lang="en-US" altLang="en-US" dirty="0"/>
          </a:p>
        </p:txBody>
      </p:sp>
    </p:spTree>
    <p:extLst>
      <p:ext uri="{BB962C8B-B14F-4D97-AF65-F5344CB8AC3E}">
        <p14:creationId xmlns:p14="http://schemas.microsoft.com/office/powerpoint/2010/main" val="21311610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xfrm>
            <a:off x="3970339" y="8829675"/>
            <a:ext cx="3038475" cy="465138"/>
          </a:xfrm>
          <a:prstGeom prst="rect">
            <a:avLst/>
          </a:prstGeom>
          <a:ln>
            <a:miter lim="800000"/>
            <a:headEnd/>
            <a:tailEnd/>
          </a:ln>
        </p:spPr>
        <p:txBody>
          <a:bodyPr wrap="square" lIns="91435" tIns="45717" rIns="91435" bIns="45717"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xfrm>
            <a:off x="1181100" y="696913"/>
            <a:ext cx="4648200" cy="3486150"/>
          </a:xfrm>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3/24/2024</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3/24/2024</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3/24/2024</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3/24/2024</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lnSpc>
                <a:spcPct val="150000"/>
              </a:lnSpc>
              <a:spcBef>
                <a:spcPct val="0"/>
              </a:spcBef>
            </a:pPr>
            <a:r>
              <a:rPr lang="en-US" altLang="en-US" b="1" dirty="0" smtClean="0">
                <a:latin typeface="Arial" panose="020B0604020202020204" pitchFamily="34" charset="0"/>
                <a:cs typeface="Arial" panose="020B0604020202020204" pitchFamily="34" charset="0"/>
              </a:rPr>
              <a:t>SAY:</a:t>
            </a:r>
            <a:br>
              <a:rPr lang="en-US" altLang="en-US" b="1" dirty="0" smtClean="0">
                <a:latin typeface="Arial" panose="020B0604020202020204" pitchFamily="34" charset="0"/>
                <a:cs typeface="Arial" panose="020B0604020202020204" pitchFamily="34" charset="0"/>
              </a:rPr>
            </a:br>
            <a:r>
              <a:rPr lang="en-US" altLang="en-US" b="1" dirty="0" smtClean="0">
                <a:latin typeface="Arial" panose="020B0604020202020204" pitchFamily="34" charset="0"/>
                <a:cs typeface="Arial" panose="020B0604020202020204" pitchFamily="34" charset="0"/>
              </a:rPr>
              <a:t/>
            </a:r>
            <a:br>
              <a:rPr lang="en-US" altLang="en-US" b="1"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Before we wrap up the course, let’s review what we have learned today.</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During this course, we have</a:t>
            </a:r>
          </a:p>
          <a:p>
            <a:pPr eaLnBrk="1" hangingPunct="1">
              <a:lnSpc>
                <a:spcPct val="150000"/>
              </a:lnSpc>
              <a:spcBef>
                <a:spcPct val="0"/>
              </a:spcBef>
            </a:pPr>
            <a:r>
              <a:rPr lang="en-US" altLang="en-US" dirty="0" smtClean="0">
                <a:latin typeface="Arial" panose="020B0604020202020204" pitchFamily="34" charset="0"/>
                <a:cs typeface="Arial" panose="020B0604020202020204" pitchFamily="34" charset="0"/>
              </a:rPr>
              <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rPr>
              <a:t>&lt;</a:t>
            </a:r>
            <a:r>
              <a:rPr lang="en-US" altLang="en-US" b="1" dirty="0" smtClean="0">
                <a:latin typeface="Arial" panose="020B0604020202020204" pitchFamily="34" charset="0"/>
                <a:cs typeface="Arial" panose="020B0604020202020204" pitchFamily="34" charset="0"/>
              </a:rPr>
              <a:t>READ</a:t>
            </a:r>
            <a:r>
              <a:rPr lang="en-US" altLang="en-US" dirty="0" smtClean="0">
                <a:latin typeface="Arial" panose="020B0604020202020204" pitchFamily="34" charset="0"/>
                <a:cs typeface="Arial" panose="020B0604020202020204" pitchFamily="34" charset="0"/>
              </a:rPr>
              <a:t> the bullets from the slide.&gt;</a:t>
            </a:r>
          </a:p>
          <a:p>
            <a:pPr eaLnBrk="1" hangingPunct="1">
              <a:lnSpc>
                <a:spcPct val="150000"/>
              </a:lnSpc>
              <a:spcBef>
                <a:spcPct val="0"/>
              </a:spcBef>
            </a:pPr>
            <a:endParaRPr lang="en-US" altLang="en-US" dirty="0" smtClean="0">
              <a:latin typeface="Arial" panose="020B0604020202020204" pitchFamily="34" charset="0"/>
              <a:cs typeface="Arial" panose="020B0604020202020204" pitchFamily="34" charset="0"/>
            </a:endParaRPr>
          </a:p>
          <a:p>
            <a:pPr eaLnBrk="1" hangingPunct="1">
              <a:lnSpc>
                <a:spcPct val="150000"/>
              </a:lnSpc>
              <a:spcBef>
                <a:spcPct val="0"/>
              </a:spcBef>
            </a:pPr>
            <a:r>
              <a:rPr lang="en-US" altLang="en-US" b="1" dirty="0" smtClean="0">
                <a:solidFill>
                  <a:srgbClr val="000000"/>
                </a:solidFill>
                <a:latin typeface="Arial" panose="020B0604020202020204" pitchFamily="34" charset="0"/>
                <a:cs typeface="Arial" panose="020B0604020202020204" pitchFamily="34" charset="0"/>
              </a:rPr>
              <a:t>GO</a:t>
            </a:r>
            <a:r>
              <a:rPr lang="en-US" altLang="en-US" dirty="0" smtClean="0">
                <a:solidFill>
                  <a:srgbClr val="000000"/>
                </a:solidFill>
                <a:latin typeface="Arial" panose="020B0604020202020204" pitchFamily="34" charset="0"/>
                <a:cs typeface="Arial" panose="020B0604020202020204" pitchFamily="34" charset="0"/>
              </a:rPr>
              <a:t> to next slide.</a:t>
            </a:r>
            <a:endParaRPr lang="en-US" altLang="en-US" dirty="0" smtClean="0">
              <a:latin typeface="Arial" panose="020B0604020202020204" pitchFamily="34" charset="0"/>
              <a:cs typeface="Arial" panose="020B0604020202020204" pitchFamily="34"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923737-DF2C-4C05-AA71-4B5989D14E08}" type="slidenum">
              <a:rPr lang="en-US" altLang="en-US" smtClean="0"/>
              <a:t>6</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86A23028-C590-431B-AD6C-EE2EE647D4B7}" type="datetime1">
              <a:rPr lang="en-US" altLang="en-US" smtClean="0"/>
              <a:t>3/24/2024</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a:t>
            </a:r>
            <a:r>
              <a:rPr lang="en-US" smtClean="0">
                <a:latin typeface="Arial" panose="020B0604020202020204" pitchFamily="34" charset="0"/>
                <a:cs typeface="Arial" panose="020B0604020202020204" pitchFamily="34" charset="0"/>
              </a:rPr>
              <a:t>of causes </a:t>
            </a:r>
            <a:r>
              <a:rPr lang="en-US" dirty="0" smtClean="0">
                <a:latin typeface="Arial" panose="020B0604020202020204" pitchFamily="34" charset="0"/>
                <a:cs typeface="Arial" panose="020B0604020202020204" pitchFamily="34" charset="0"/>
              </a:rPr>
              <a:t>of illness, disability, and death;</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a:t>
            </a:r>
            <a:r>
              <a:rPr lang="en-US" smtClean="0">
                <a:latin typeface="Arial" panose="020B0604020202020204" pitchFamily="34" charset="0"/>
                <a:cs typeface="Arial" panose="020B0604020202020204" pitchFamily="34" charset="0"/>
              </a:rPr>
              <a:t>specific causes </a:t>
            </a:r>
            <a:r>
              <a:rPr lang="en-US" dirty="0" smtClean="0">
                <a:latin typeface="Arial" panose="020B0604020202020204" pitchFamily="34" charset="0"/>
                <a:cs typeface="Arial" panose="020B0604020202020204" pitchFamily="34" charset="0"/>
              </a:rPr>
              <a:t>of ill health; and</a:t>
            </a:r>
          </a:p>
          <a:p>
            <a:pPr marL="174625" indent="-174625">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anose="020B0604020202020204" pitchFamily="34" charset="0"/>
                <a:cs typeface="Arial" panose="020B0604020202020204"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b="1" dirty="0" smtClean="0">
                <a:solidFill>
                  <a:prstClr val="black"/>
                </a:solidFill>
                <a:latin typeface="Arial" panose="020B0604020202020204" pitchFamily="34" charset="0"/>
                <a:cs typeface="Arial" panose="020B0604020202020204" pitchFamily="34" charset="0"/>
              </a:rPr>
              <a:t>GO</a:t>
            </a:r>
            <a:r>
              <a:rPr lang="en-US" dirty="0" smtClean="0">
                <a:solidFill>
                  <a:prstClr val="black"/>
                </a:solidFill>
                <a:latin typeface="Arial" panose="020B0604020202020204" pitchFamily="34" charset="0"/>
                <a:cs typeface="Arial" panose="020B0604020202020204" pitchFamily="34" charset="0"/>
              </a:rPr>
              <a:t> to next slide.</a:t>
            </a:r>
            <a:endParaRPr lang="en-US" dirty="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830">
              <a:spcBef>
                <a:spcPct val="30000"/>
              </a:spcBef>
              <a:defRPr sz="1200">
                <a:solidFill>
                  <a:schemeClr val="tx1"/>
                </a:solidFill>
                <a:latin typeface="Calibri" panose="020F0502020204030204" pitchFamily="34" charset="0"/>
              </a:defRPr>
            </a:lvl2pPr>
            <a:lvl3pPr marL="1163955" indent="-231775">
              <a:spcBef>
                <a:spcPct val="30000"/>
              </a:spcBef>
              <a:defRPr sz="1200">
                <a:solidFill>
                  <a:schemeClr val="tx1"/>
                </a:solidFill>
                <a:latin typeface="Calibri" panose="020F0502020204030204" pitchFamily="34" charset="0"/>
              </a:defRPr>
            </a:lvl3pPr>
            <a:lvl4pPr marL="1630680"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E14A06-6DA4-4485-8C26-48B287ECF792}" type="slidenum">
              <a:rPr lang="en-US" altLang="en-US" smtClean="0"/>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lvl1pPr>
              <a:defRPr>
                <a:solidFill>
                  <a:schemeClr val="tx1"/>
                </a:solidFill>
                <a:latin typeface="Calibri" panose="020F0502020204030204" pitchFamily="34" charset="0"/>
              </a:defRPr>
            </a:lvl1pPr>
            <a:lvl2pPr marL="756920" indent="-291465">
              <a:defRPr>
                <a:solidFill>
                  <a:schemeClr val="tx1"/>
                </a:solidFill>
                <a:latin typeface="Calibri" panose="020F0502020204030204" pitchFamily="34" charset="0"/>
              </a:defRPr>
            </a:lvl2pPr>
            <a:lvl3pPr marL="1164590" indent="-233045">
              <a:defRPr>
                <a:solidFill>
                  <a:schemeClr val="tx1"/>
                </a:solidFill>
                <a:latin typeface="Calibri" panose="020F0502020204030204" pitchFamily="34" charset="0"/>
              </a:defRPr>
            </a:lvl3pPr>
            <a:lvl4pPr marL="1630680" indent="-233045">
              <a:defRPr>
                <a:solidFill>
                  <a:schemeClr val="tx1"/>
                </a:solidFill>
                <a:latin typeface="Calibri" panose="020F0502020204030204" pitchFamily="34" charset="0"/>
              </a:defRPr>
            </a:lvl4pPr>
            <a:lvl5pPr marL="2096770" indent="-233045">
              <a:defRPr>
                <a:solidFill>
                  <a:schemeClr val="tx1"/>
                </a:solidFill>
                <a:latin typeface="Calibri" panose="020F0502020204030204" pitchFamily="34" charset="0"/>
              </a:defRPr>
            </a:lvl5pPr>
            <a:lvl6pPr marL="2562225" indent="-233045" fontAlgn="base">
              <a:spcBef>
                <a:spcPct val="0"/>
              </a:spcBef>
              <a:spcAft>
                <a:spcPct val="0"/>
              </a:spcAft>
              <a:defRPr>
                <a:solidFill>
                  <a:schemeClr val="tx1"/>
                </a:solidFill>
                <a:latin typeface="Calibri" panose="020F0502020204030204" pitchFamily="34" charset="0"/>
              </a:defRPr>
            </a:lvl6pPr>
            <a:lvl7pPr marL="3028315" indent="-233045" fontAlgn="base">
              <a:spcBef>
                <a:spcPct val="0"/>
              </a:spcBef>
              <a:spcAft>
                <a:spcPct val="0"/>
              </a:spcAft>
              <a:defRPr>
                <a:solidFill>
                  <a:schemeClr val="tx1"/>
                </a:solidFill>
                <a:latin typeface="Calibri" panose="020F0502020204030204" pitchFamily="34" charset="0"/>
              </a:defRPr>
            </a:lvl7pPr>
            <a:lvl8pPr marL="3494405" indent="-233045" fontAlgn="base">
              <a:spcBef>
                <a:spcPct val="0"/>
              </a:spcBef>
              <a:spcAft>
                <a:spcPct val="0"/>
              </a:spcAft>
              <a:defRPr>
                <a:solidFill>
                  <a:schemeClr val="tx1"/>
                </a:solidFill>
                <a:latin typeface="Calibri" panose="020F0502020204030204" pitchFamily="34" charset="0"/>
              </a:defRPr>
            </a:lvl8pPr>
            <a:lvl9pPr marL="3959860" indent="-233045"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defRPr/>
            </a:pPr>
            <a:fld id="{518E05B8-BC65-4A5F-B692-EA38DF597DCB}" type="datetime1">
              <a:rPr lang="en-US" altLang="en-US" smtClean="0"/>
              <a:t>3/24/2024</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2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2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ln>
          <a:effectLst/>
        </p:spPr>
        <p:txBody>
          <a:bodyPr wrap="none" anchor="ctr"/>
          <a:lstStyle/>
          <a:p>
            <a:pPr>
              <a:lnSpc>
                <a:spcPct val="106000"/>
              </a:lnSpc>
              <a:spcBef>
                <a:spcPct val="50000"/>
              </a:spcBef>
              <a:buSzPct val="100000"/>
              <a:buFont typeface="Wingdings 2" panose="05020102010507070707" pitchFamily="18" charset="2"/>
              <a:buNone/>
              <a:defRPr/>
            </a:pPr>
            <a:endParaRPr lang="en-US" sz="1100" dirty="0">
              <a:solidFill>
                <a:srgbClr val="000000"/>
              </a:solidFill>
              <a:effectLst>
                <a:outerShdw blurRad="38100" dist="38100" dir="2700000" algn="tl">
                  <a:srgbClr val="000000">
                    <a:alpha val="43137"/>
                  </a:srgbClr>
                </a:outerShdw>
              </a:effectLst>
              <a:latin typeface="Arial" panose="020B0604020202020204" pitchFamily="34"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anose="020B0604020202020204"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anose="05000000000000000000"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9EDE2762-D309-4A1B-90D4-EE2DB97D9608}" type="slidenum">
              <a:rPr lang="en-US" altLang="en-US"/>
              <a:t>‹#›</a:t>
            </a:fld>
            <a:endParaRPr lang="en-US" altLang="en-US" dirty="0"/>
          </a:p>
        </p:txBody>
      </p:sp>
    </p:spTree>
  </p:cSld>
  <p:clrMapOvr>
    <a:masterClrMapping/>
  </p:clrMapOvr>
  <p:transition spd="slow">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hasCustomPrompt="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A6995B87-722D-46BC-9CC9-1ED5024E22B0}" type="slidenum">
              <a:rPr lang="en-US" altLang="en-US"/>
              <a:t>‹#›</a:t>
            </a:fld>
            <a:endParaRPr lang="en-US" altLang="en-US" dirty="0"/>
          </a:p>
        </p:txBody>
      </p:sp>
    </p:spTree>
  </p:cSld>
  <p:clrMapOvr>
    <a:masterClrMapping/>
  </p:clrMapOvr>
  <p:transition spd="slow">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2CBE984D-2DD5-4668-BAF8-1C9AC1A13DBC}" type="slidenum">
              <a:rPr lang="en-US" altLang="en-US"/>
              <a:t>‹#›</a:t>
            </a:fld>
            <a:endParaRPr lang="en-US" altLang="en-US" dirty="0"/>
          </a:p>
        </p:txBody>
      </p:sp>
    </p:spTree>
  </p:cSld>
  <p:clrMapOvr>
    <a:masterClrMapping/>
  </p:clrMapOvr>
  <p:transition spd="slow">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486D207D-9E64-417F-AA84-D9CB1A523B53}" type="slidenum">
              <a:rPr lang="en-US" altLang="en-US"/>
              <a:t>‹#›</a:t>
            </a:fld>
            <a:endParaRPr lang="en-US" altLang="en-US" dirty="0"/>
          </a:p>
        </p:txBody>
      </p:sp>
    </p:spTree>
  </p:cSld>
  <p:clrMapOvr>
    <a:masterClrMapping/>
  </p:clrMapOvr>
  <p:transition spd="slow">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lstStyle>
            <a:lvl1pPr algn="r" eaLnBrk="1" hangingPunct="1">
              <a:defRPr sz="1400">
                <a:solidFill>
                  <a:srgbClr val="0039A6"/>
                </a:solidFill>
                <a:latin typeface="Myriad Web Pro" charset="0"/>
                <a:cs typeface="Times New Roman" panose="02020603050405020304" pitchFamily="18" charset="0"/>
              </a:defRPr>
            </a:lvl1pPr>
          </a:lstStyle>
          <a:p>
            <a:pPr>
              <a:defRPr/>
            </a:pPr>
            <a:fld id="{C346C8A6-4EAA-425C-AD65-FB7185D13849}" type="slidenum">
              <a:rPr lang="en-US" altLang="en-US"/>
              <a:t>‹#›</a:t>
            </a:fld>
            <a:endParaRPr lang="en-US" altLang="en-US" dirty="0"/>
          </a:p>
        </p:txBody>
      </p:sp>
    </p:spTree>
  </p:cSld>
  <p:clrMapOvr>
    <a:masterClrMapping/>
  </p:clrMapOvr>
  <p:transition spd="slow">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cSld>
  <p:clrMapOvr>
    <a:masterClrMapping/>
  </p:clrMapOvr>
  <p:transition spd="slow">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lstStyle>
            <a:lvl1pPr algn="r" eaLnBrk="1" hangingPunct="1">
              <a:defRPr sz="2800">
                <a:solidFill>
                  <a:srgbClr val="0039A6"/>
                </a:solidFill>
                <a:effectLst>
                  <a:outerShdw blurRad="38100" dist="38100" dir="2700000" algn="tl">
                    <a:srgbClr val="C0C0C0"/>
                  </a:outerShdw>
                </a:effectLst>
                <a:latin typeface="Times New Roman" panose="02020603050405020304" pitchFamily="18" charset="0"/>
                <a:cs typeface="Times New Roman" panose="02020603050405020304" pitchFamily="18" charset="0"/>
              </a:defRPr>
            </a:lvl1pPr>
          </a:lstStyle>
          <a:p>
            <a:pPr>
              <a:defRPr/>
            </a:pPr>
            <a:fld id="{BF2DA97D-831A-48CD-A7A1-23EF5E790589}" type="slidenum">
              <a:rPr lang="en-US" altLang="en-US"/>
              <a:t>‹#›</a:t>
            </a:fld>
            <a:endParaRPr lang="en-US" altLang="en-US" dirty="0"/>
          </a:p>
        </p:txBody>
      </p:sp>
    </p:spTree>
  </p:cSld>
  <p:clrMapOvr>
    <a:masterClrMapping/>
  </p:clrMapOvr>
  <p:transition spd="slow">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cSld>
  <p:clrMapOvr>
    <a:masterClrMapping/>
  </p:clrMapOvr>
  <p:transition spd="slow">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i="0" u="none">
                <a:solidFill>
                  <a:schemeClr val="bg2"/>
                </a:solidFill>
                <a:latin typeface="+mn-lt"/>
              </a:defRPr>
            </a:lvl2pPr>
            <a:lvl3pPr>
              <a:buClr>
                <a:schemeClr val="tx1"/>
              </a:buClr>
              <a:buSzPct val="100000"/>
              <a:buFont typeface="Arial" panose="020B0604020202020204" pitchFamily="34" charset="0"/>
              <a:buChar char="•"/>
              <a:defRPr sz="1800" i="0">
                <a:solidFill>
                  <a:schemeClr val="bg2"/>
                </a:solidFill>
              </a:defRPr>
            </a:lvl3pPr>
            <a:lvl4pPr>
              <a:buClr>
                <a:schemeClr val="tx1"/>
              </a:buClr>
              <a:buSzPct val="70000"/>
              <a:buFont typeface="Courier New" panose="02070309020205020404" pitchFamily="49" charset="0"/>
              <a:buChar char="o"/>
              <a:defRPr sz="1800" i="0" baseline="0">
                <a:solidFill>
                  <a:schemeClr val="bg2"/>
                </a:solidFill>
              </a:defRPr>
            </a:lvl4pPr>
            <a:lvl5pPr>
              <a:buClr>
                <a:schemeClr val="tx1"/>
              </a:buClr>
              <a:buSzPct val="70000"/>
              <a:buFont typeface="Arial" panose="020B0604020202020204"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cSld>
  <p:clrMapOvr>
    <a:masterClrMapping/>
  </p:clrMapOvr>
  <p:transition spd="slow">
    <p:comb/>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cSld>
  <p:clrMapOvr>
    <a:masterClrMapping/>
  </p:clrMapOvr>
  <p:transition spd="slow">
    <p:comb/>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9156700" cy="6858000"/>
          </a:xfrm>
          <a:prstGeom prst="rect">
            <a:avLst/>
          </a:prstGeom>
          <a:noFill/>
          <a:ln w="9525">
            <a:noFill/>
          </a:ln>
        </p:spPr>
      </p:pic>
      <p:sp>
        <p:nvSpPr>
          <p:cNvPr id="2051" name="Rectangle 3"/>
          <p:cNvSpPr>
            <a:spLocks noGrp="1" noChangeArrowheads="1"/>
          </p:cNvSpPr>
          <p:nvPr>
            <p:ph type="ctrTitle"/>
          </p:nvPr>
        </p:nvSpPr>
        <p:spPr>
          <a:xfrm>
            <a:off x="468313" y="1196975"/>
            <a:ext cx="8207375" cy="1082675"/>
          </a:xfrm>
        </p:spPr>
        <p:txBody>
          <a:bodyPr/>
          <a:lstStyle>
            <a:lvl1pPr algn="ctr">
              <a:defRPr>
                <a:solidFill>
                  <a:schemeClr val="bg1"/>
                </a:solidFill>
              </a:defRPr>
            </a:lvl1pPr>
          </a:lstStyle>
          <a:p>
            <a:pPr lvl="0"/>
            <a:r>
              <a:rPr lang="en-US" altLang="zh-CN" noProof="0" smtClean="0"/>
              <a:t>Click to edit Master title style</a:t>
            </a:r>
          </a:p>
        </p:txBody>
      </p:sp>
      <p:sp>
        <p:nvSpPr>
          <p:cNvPr id="2052" name="Rectangle 4"/>
          <p:cNvSpPr>
            <a:spLocks noGrp="1" noChangeArrowheads="1"/>
          </p:cNvSpPr>
          <p:nvPr>
            <p:ph type="subTitle" idx="1"/>
          </p:nvPr>
        </p:nvSpPr>
        <p:spPr>
          <a:xfrm>
            <a:off x="469900" y="2422525"/>
            <a:ext cx="8212138" cy="1752600"/>
          </a:xfrm>
        </p:spPr>
        <p:txBody>
          <a:bodyPr/>
          <a:lstStyle>
            <a:lvl1pPr marL="0" indent="0" algn="ctr">
              <a:buFontTx/>
              <a:buNone/>
              <a:defRPr>
                <a:solidFill>
                  <a:schemeClr val="bg1"/>
                </a:solidFill>
              </a:defRPr>
            </a:lvl1pPr>
          </a:lstStyle>
          <a:p>
            <a:pPr lvl="0"/>
            <a:r>
              <a:rPr lang="en-US" altLang="zh-CN" noProof="0" smtClean="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44213AF-26F6-41FA-8D85-E2C5388D6E58}" type="datetimeFigureOut">
              <a:rPr lang="en-US" smtClean="0"/>
              <a:t>3/24/2024</a:t>
            </a:fld>
            <a:endParaRPr lang="en-US" dirty="0">
              <a:solidFill>
                <a:srgbClr val="FFFFFF"/>
              </a:solidFill>
            </a:endParaRPr>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kumimoji="0" lang="en-US">
              <a:solidFill>
                <a:schemeClr val="accent1">
                  <a:tint val="20000"/>
                </a:schemeClr>
              </a:solidFill>
            </a:endParaRPr>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5BBC35B-A44B-4119-B8DA-DE9E3DFADA20}" type="slidenum">
              <a:rPr kumimoji="0" lang="en-US" smtClean="0"/>
              <a:t>‹#›</a:t>
            </a:fld>
            <a:endParaRPr kumimoji="0" lang="en-US" dirty="0">
              <a:solidFill>
                <a:srgbClr val="FFFFFF"/>
              </a:solidFill>
            </a:endParaRPr>
          </a:p>
        </p:txBody>
      </p:sp>
    </p:spTree>
  </p:cSld>
  <p:clrMapOvr>
    <a:masterClrMapping/>
  </p:clrMapOvr>
  <p:transition spd="slow">
    <p:comb/>
  </p:transition>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DE2762-D309-4A1B-90D4-EE2DB97D9608}" type="slidenum">
              <a:rPr lang="en-US" altLang="en-US" smtClean="0"/>
              <a:t>‹#›</a:t>
            </a:fld>
            <a:endParaRPr lang="en-US" altLang="en-US" dirty="0"/>
          </a:p>
        </p:txBody>
      </p:sp>
    </p:spTree>
  </p:cSld>
  <p:clrMapOvr>
    <a:masterClrMapping/>
  </p:clrMapOvr>
  <p:transition spd="slow">
    <p:comb/>
  </p:transition>
  <p:hf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t>3/24/2024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4213AF-26F6-41FA-8D85-E2C5388D6E58}" type="datetimeFigureOut">
              <a:rPr lang="en-US" smtClean="0"/>
              <a:t>3/24/2024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346C8A6-4EAA-425C-AD65-FB7185D13849}" type="slidenum">
              <a:rPr lang="en-US" altLang="en-US" smtClean="0"/>
              <a:t>‹#›</a:t>
            </a:fld>
            <a:endParaRPr lang="en-US" altLang="en-US" dirty="0"/>
          </a:p>
        </p:txBody>
      </p:sp>
    </p:spTree>
  </p:cSld>
  <p:clrMapOvr>
    <a:masterClrMapping/>
  </p:clrMapOvr>
  <p:transition spd="slow">
    <p:comb/>
  </p:transition>
  <p:hf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E984D-2DD5-4668-BAF8-1C9AC1A13DBC}" type="slidenum">
              <a:rPr lang="en-US" altLang="en-US" smtClean="0"/>
              <a:t>‹#›</a:t>
            </a:fld>
            <a:endParaRPr lang="en-US" altLang="en-US" dirty="0"/>
          </a:p>
        </p:txBody>
      </p:sp>
    </p:spTree>
  </p:cSld>
  <p:clrMapOvr>
    <a:masterClrMapping/>
  </p:clrMapOvr>
  <p:transition spd="slow">
    <p:comb/>
  </p:transition>
  <p:hf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86D207D-9E64-417F-AA84-D9CB1A523B53}" type="slidenum">
              <a:rPr lang="en-US" altLang="en-US" smtClean="0"/>
              <a:t>‹#›</a:t>
            </a:fld>
            <a:endParaRPr lang="en-US" altLang="en-US" dirty="0"/>
          </a:p>
        </p:txBody>
      </p:sp>
    </p:spTree>
  </p:cSld>
  <p:clrMapOvr>
    <a:masterClrMapping/>
  </p:clrMapOvr>
  <p:transition spd="slow">
    <p:comb/>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anose="05000000000000000000" pitchFamily="2" charset="2"/>
              <a:buChar char="q"/>
              <a:defRPr sz="2400" b="1" baseline="0">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baseline="0">
                <a:solidFill>
                  <a:schemeClr val="bg2"/>
                </a:solidFill>
              </a:defRPr>
            </a:lvl4pPr>
            <a:lvl5pPr>
              <a:buClr>
                <a:schemeClr val="tx1"/>
              </a:buClr>
              <a:buSzPct val="70000"/>
              <a:buFont typeface="Arial" panose="020B0604020202020204"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3/24/2024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4213AF-26F6-41FA-8D85-E2C5388D6E58}" type="datetimeFigureOut">
              <a:rPr lang="en-US" smtClean="0"/>
              <a:t>3/24/2024</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t>‹#›</a:t>
            </a:fld>
            <a:endParaRPr kumimoji="0" lang="en-US">
              <a:solidFill>
                <a:schemeClr val="tx1"/>
              </a:solidFill>
            </a:endParaRPr>
          </a:p>
        </p:txBody>
      </p:sp>
    </p:spTree>
  </p:cSld>
  <p:clrMapOvr>
    <a:masterClrMapping/>
  </p:clrMapOvr>
  <p:transition spd="slow">
    <p:comb/>
  </p:transition>
  <p:hf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3/24/2024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4213AF-26F6-41FA-8D85-E2C5388D6E58}" type="datetimeFigureOut">
              <a:rPr lang="en-US" smtClean="0"/>
              <a:t>3/24/2024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t>‹#›</a:t>
            </a:fld>
            <a:endParaRPr kumimoji="0" lang="en-US"/>
          </a:p>
        </p:txBody>
      </p:sp>
    </p:spTree>
  </p:cSld>
  <p:clrMapOvr>
    <a:masterClrMapping/>
  </p:clrMapOvr>
  <p:transition spd="slow">
    <p:comb/>
  </p:transition>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4213AF-26F6-41FA-8D85-E2C5388D6E58}" type="datetimeFigureOut">
              <a:rPr lang="en-US" smtClean="0"/>
              <a:t>3/24/2024</a:t>
            </a:fld>
            <a:endParaRPr lang="en-US" sz="1000" dirty="0">
              <a:solidFill>
                <a:schemeClr val="tx1"/>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000" dirty="0">
              <a:solidFill>
                <a:schemeClr val="tx1"/>
              </a:solidFill>
            </a:endParaRPr>
          </a:p>
        </p:txBody>
      </p:sp>
      <p:sp>
        <p:nvSpPr>
          <p:cNvPr id="5" name="Slide Number Placeholder 4"/>
          <p:cNvSpPr>
            <a:spLocks noGrp="1"/>
          </p:cNvSpPr>
          <p:nvPr>
            <p:ph type="sldNum" sz="quarter" idx="12"/>
          </p:nvPr>
        </p:nvSpPr>
        <p:spPr/>
        <p:txBody>
          <a:bodyPr/>
          <a:lstStyle/>
          <a:p>
            <a:fld id="{D5BBC35B-A44B-4119-B8DA-DE9E3DFADA20}" type="slidenum">
              <a:rPr kumimoji="0" lang="en-US" smtClean="0"/>
              <a:t>‹#›</a:t>
            </a:fld>
            <a:endParaRPr kumimoji="0" lang="en-US" sz="1000" b="0">
              <a:solidFill>
                <a:schemeClr val="tx1"/>
              </a:solidFill>
            </a:endParaRPr>
          </a:p>
        </p:txBody>
      </p:sp>
    </p:spTree>
  </p:cSld>
  <p:clrMapOvr>
    <a:masterClrMapping/>
  </p:clrMapOvr>
  <p:transition spd="slow">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anose="05000000000000000000" pitchFamily="2" charset="2"/>
              <a:buChar char="q"/>
              <a:defRPr sz="2400" b="1">
                <a:solidFill>
                  <a:schemeClr val="bg2"/>
                </a:solidFill>
              </a:defRPr>
            </a:lvl1pPr>
            <a:lvl2pPr>
              <a:buClr>
                <a:schemeClr val="tx1"/>
              </a:buClr>
              <a:buSzPct val="100000"/>
              <a:buFont typeface="Wingdings" panose="05000000000000000000" pitchFamily="2" charset="2"/>
              <a:buChar char="§"/>
              <a:defRPr sz="2000">
                <a:solidFill>
                  <a:schemeClr val="bg2"/>
                </a:solidFill>
              </a:defRPr>
            </a:lvl2pPr>
            <a:lvl3pPr>
              <a:buClr>
                <a:schemeClr val="tx1"/>
              </a:buClr>
              <a:buSzPct val="100000"/>
              <a:buFont typeface="Arial" panose="020B0604020202020204" pitchFamily="34" charset="0"/>
              <a:buChar char="•"/>
              <a:defRPr sz="1800">
                <a:solidFill>
                  <a:schemeClr val="bg2"/>
                </a:solidFill>
              </a:defRPr>
            </a:lvl3pPr>
            <a:lvl4pPr>
              <a:buClr>
                <a:schemeClr val="tx1"/>
              </a:buClr>
              <a:buSzPct val="70000"/>
              <a:buFont typeface="Courier New" panose="02070309020205020404" pitchFamily="49" charset="0"/>
              <a:buChar char="o"/>
              <a:defRPr sz="1800">
                <a:solidFill>
                  <a:schemeClr val="bg2"/>
                </a:solidFill>
              </a:defRPr>
            </a:lvl4pPr>
            <a:lvl5pPr>
              <a:buClr>
                <a:schemeClr val="tx1"/>
              </a:buClr>
              <a:buSzPct val="70000"/>
              <a:buFont typeface="Arial" panose="020B0604020202020204"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theme" Target="../theme/theme2.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Lst>
  <p:transition spd="slow">
    <p:comb/>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p:cNvPicPr>
            <a:picLocks noChangeAspect="1"/>
          </p:cNvPicPr>
          <p:nvPr/>
        </p:nvPicPr>
        <p:blipFill>
          <a:blip r:embed="rId14"/>
          <a:stretch>
            <a:fillRect/>
          </a:stretch>
        </p:blipFill>
        <p:spPr>
          <a:xfrm>
            <a:off x="0" y="0"/>
            <a:ext cx="91567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nchorCtr="0"/>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44213AF-26F6-41FA-8D85-E2C5388D6E58}" type="datetimeFigureOut">
              <a:rPr lang="en-US" smtClean="0"/>
              <a:t>3/24/2024</a:t>
            </a:fld>
            <a:endParaRPr lang="en-US" sz="1000" dirty="0">
              <a:solidFill>
                <a:schemeClr val="tx1"/>
              </a:solidFill>
            </a:endParaRPr>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algn="r" eaLnBrk="1" latinLnBrk="0" hangingPunct="1"/>
            <a:endParaRPr kumimoji="0" lang="en-US" sz="1000" dirty="0">
              <a:solidFill>
                <a:schemeClr val="tx1"/>
              </a:solidFill>
            </a:endParaRPr>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5BBC35B-A44B-4119-B8DA-DE9E3DFADA20}" type="slidenum">
              <a:rPr kumimoji="0" lang="en-US" smtClean="0"/>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ransition spd="slow">
    <p:comb/>
  </p:transition>
  <p:hf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4.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5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err="1" smtClean="0">
                <a:solidFill>
                  <a:srgbClr val="00B0F0"/>
                </a:solidFill>
                <a:latin typeface="Verdana" pitchFamily="34" charset="0"/>
                <a:cs typeface="+mn-cs"/>
              </a:rPr>
              <a:t>StudyMafia</a:t>
            </a:r>
            <a:r>
              <a:rPr lang="en-US" sz="2800" b="1" dirty="0" err="1" smtClean="0">
                <a:solidFill>
                  <a:schemeClr val="accent4">
                    <a:lumMod val="25000"/>
                  </a:schemeClr>
                </a:solidFill>
                <a:latin typeface="Verdana" pitchFamily="34" charset="0"/>
                <a:cs typeface="+mn-cs"/>
              </a:rPr>
              <a:t>.Net</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6741" y="5791202"/>
            <a:ext cx="9137260" cy="584775"/>
          </a:xfrm>
          <a:prstGeom prst="rect">
            <a:avLst/>
          </a:prstGeom>
          <a:solidFill>
            <a:schemeClr val="tx1">
              <a:lumMod val="95000"/>
              <a:lumOff val="5000"/>
            </a:schemeClr>
          </a:solidFill>
          <a:ln w="9525">
            <a:noFill/>
            <a:miter lim="800000"/>
            <a:headEnd/>
            <a:tailEnd/>
          </a:ln>
        </p:spPr>
        <p:txBody>
          <a:bodyPr wrap="square">
            <a:spAutoFit/>
          </a:bodyPr>
          <a:lstStyle/>
          <a:p>
            <a:pPr eaLnBrk="0" hangingPunct="0">
              <a:spcBef>
                <a:spcPct val="50000"/>
              </a:spcBef>
            </a:pP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To:	 </a:t>
            </a:r>
            <a:r>
              <a:rPr lang="en-US" sz="1600" b="1" dirty="0" smtClean="0">
                <a:solidFill>
                  <a:schemeClr val="bg1"/>
                </a:solidFill>
                <a:latin typeface="+mn-lt"/>
                <a:cs typeface="Times New Roman" pitchFamily="18" charset="0"/>
              </a:rPr>
              <a:t>             </a:t>
            </a:r>
            <a:r>
              <a:rPr lang="en-US" sz="1600" b="1" dirty="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                           Submitted </a:t>
            </a:r>
            <a:r>
              <a:rPr lang="en-US" sz="1600" b="1" dirty="0">
                <a:solidFill>
                  <a:schemeClr val="bg1"/>
                </a:solidFill>
                <a:latin typeface="+mn-lt"/>
                <a:cs typeface="Times New Roman" pitchFamily="18" charset="0"/>
              </a:rPr>
              <a:t>By:</a:t>
            </a:r>
          </a:p>
          <a:p>
            <a:pPr eaLnBrk="0" hangingPunct="0"/>
            <a:r>
              <a:rPr lang="en-US" sz="1600" b="1" dirty="0" smtClean="0">
                <a:solidFill>
                  <a:schemeClr val="bg1"/>
                </a:solidFill>
                <a:latin typeface="+mn-lt"/>
                <a:cs typeface="Times New Roman" pitchFamily="18" charset="0"/>
              </a:rPr>
              <a:t>                                 </a:t>
            </a:r>
            <a:r>
              <a:rPr lang="en-US" sz="1600" b="1" dirty="0" smtClean="0">
                <a:solidFill>
                  <a:schemeClr val="bg1"/>
                </a:solidFill>
                <a:latin typeface="+mn-lt"/>
                <a:cs typeface="Times New Roman" pitchFamily="18" charset="0"/>
              </a:rPr>
              <a:t>Studymafia.net                                               Studymafia.net               </a:t>
            </a:r>
            <a:endParaRPr lang="en-US" sz="1600" b="1" dirty="0">
              <a:solidFill>
                <a:schemeClr val="bg1"/>
              </a:solidFill>
              <a:latin typeface="+mn-lt"/>
              <a:cs typeface="Times New Roman" pitchFamily="18" charset="0"/>
            </a:endParaRPr>
          </a:p>
        </p:txBody>
      </p:sp>
      <p:sp>
        <p:nvSpPr>
          <p:cNvPr id="8" name="Rectangle 7"/>
          <p:cNvSpPr/>
          <p:nvPr/>
        </p:nvSpPr>
        <p:spPr>
          <a:xfrm>
            <a:off x="1575175" y="2048470"/>
            <a:ext cx="6603251" cy="1754326"/>
          </a:xfrm>
          <a:prstGeom prst="rect">
            <a:avLst/>
          </a:prstGeom>
          <a:solidFill>
            <a:schemeClr val="bg1"/>
          </a:solidFill>
        </p:spPr>
        <p:txBody>
          <a:bodyPr wrap="square">
            <a:spAutoFit/>
          </a:bodyPr>
          <a:lstStyle/>
          <a:p>
            <a:pPr algn="ctr" fontAlgn="auto">
              <a:spcBef>
                <a:spcPts val="0"/>
              </a:spcBef>
              <a:spcAft>
                <a:spcPts val="0"/>
              </a:spcAft>
              <a:defRPr/>
            </a:pPr>
            <a:r>
              <a:rPr lang="en-US" altLang="en-US" sz="5400" b="1" dirty="0" smtClean="0">
                <a:solidFill>
                  <a:schemeClr val="bg2">
                    <a:lumMod val="50000"/>
                  </a:schemeClr>
                </a:solidFill>
                <a:latin typeface="Times New Roman" pitchFamily="18" charset="0"/>
                <a:cs typeface="Times New Roman" pitchFamily="18" charset="0"/>
              </a:rPr>
              <a:t>Planning </a:t>
            </a:r>
            <a:r>
              <a:rPr lang="en-US" altLang="en-US" sz="5400" b="1" dirty="0" smtClean="0">
                <a:solidFill>
                  <a:srgbClr val="FFC000"/>
                </a:solidFill>
                <a:latin typeface="Times New Roman" pitchFamily="18" charset="0"/>
                <a:cs typeface="Times New Roman" pitchFamily="18" charset="0"/>
              </a:rPr>
              <a:t>In</a:t>
            </a:r>
            <a:r>
              <a:rPr lang="en-US" altLang="en-US" sz="5400" b="1" dirty="0" smtClean="0">
                <a:solidFill>
                  <a:schemeClr val="bg2">
                    <a:lumMod val="50000"/>
                  </a:schemeClr>
                </a:solidFill>
                <a:latin typeface="Times New Roman" pitchFamily="18" charset="0"/>
                <a:cs typeface="Times New Roman" pitchFamily="18" charset="0"/>
              </a:rPr>
              <a:t> </a:t>
            </a:r>
            <a:r>
              <a:rPr lang="en-US" altLang="en-US" sz="5400" b="1" dirty="0" smtClean="0">
                <a:solidFill>
                  <a:schemeClr val="accent1">
                    <a:lumMod val="75000"/>
                  </a:schemeClr>
                </a:solidFill>
                <a:latin typeface="Times New Roman" pitchFamily="18" charset="0"/>
                <a:cs typeface="Times New Roman" pitchFamily="18" charset="0"/>
              </a:rPr>
              <a:t>Management</a:t>
            </a:r>
            <a:endParaRPr lang="en-US" sz="5400" b="1" spc="300" dirty="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622399286"/>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Operational planning </a:t>
            </a:r>
          </a:p>
          <a:p>
            <a:pPr marL="457200" indent="-457200">
              <a:buFont typeface="Arial" panose="020B0604020202020204" pitchFamily="34" charset="0"/>
              <a:buChar char="•"/>
            </a:pPr>
            <a:r>
              <a:rPr lang="en-IN" altLang="en-US" sz="3000" dirty="0" smtClean="0"/>
              <a:t>It </a:t>
            </a:r>
            <a:r>
              <a:rPr lang="en-US" sz="3000" dirty="0" smtClean="0"/>
              <a:t>generally assumes the existence of organization-wide or subunit goals and objectives and specifies ways to achieve them. </a:t>
            </a:r>
          </a:p>
          <a:p>
            <a:pPr marL="457200" indent="-457200">
              <a:buFont typeface="Arial" panose="020B0604020202020204" pitchFamily="34" charset="0"/>
              <a:buChar char="•"/>
            </a:pPr>
            <a:r>
              <a:rPr lang="en-US" sz="3000" dirty="0" smtClean="0"/>
              <a:t>Operational planning is short-range (less than a year) planning that is designed to develop specific action steps that support the strategic and tactical plans.</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10</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4276725"/>
          </a:xfrm>
          <a:prstGeom prst="rect">
            <a:avLst/>
          </a:prstGeom>
          <a:noFill/>
        </p:spPr>
        <p:txBody>
          <a:bodyPr wrap="square">
            <a:spAutoFit/>
          </a:bodyPr>
          <a:lstStyle/>
          <a:p>
            <a:pPr marL="0" indent="0">
              <a:buFont typeface="Arial" panose="020B0604020202020204" pitchFamily="34" charset="0"/>
              <a:buNone/>
            </a:pPr>
            <a:r>
              <a:rPr lang="en-US" sz="3200" b="1" dirty="0" smtClean="0"/>
              <a:t>Contingency Planning </a:t>
            </a:r>
          </a:p>
          <a:p>
            <a:pPr marL="457200" indent="-457200">
              <a:buFont typeface="Arial" panose="020B0604020202020204" pitchFamily="34" charset="0"/>
              <a:buChar char="•"/>
            </a:pPr>
            <a:r>
              <a:rPr lang="en-US" sz="3000" dirty="0" smtClean="0"/>
              <a:t>Also known as ‘special planning’, it is used for situations when changes cannot be foreseen. It is that ‘what if’ scenario that a business manager needs to consider so that the company does not face losses. </a:t>
            </a:r>
          </a:p>
          <a:p>
            <a:pPr marL="457200" indent="-457200">
              <a:buFont typeface="Arial" panose="020B0604020202020204" pitchFamily="34" charset="0"/>
              <a:buChar char="•"/>
            </a:pPr>
            <a:r>
              <a:rPr lang="en-US" sz="3000" dirty="0" smtClean="0"/>
              <a:t>That ‘what if’ scenario can be loss of data in a data security firm, failed product in the market, etc.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11</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4030980"/>
          </a:xfrm>
          <a:prstGeom prst="rect">
            <a:avLst/>
          </a:prstGeom>
          <a:noFill/>
        </p:spPr>
        <p:txBody>
          <a:bodyPr wrap="square">
            <a:spAutoFit/>
          </a:bodyPr>
          <a:lstStyle/>
          <a:p>
            <a:pPr marL="0" indent="0">
              <a:buFont typeface="Arial" panose="020B0604020202020204" pitchFamily="34" charset="0"/>
              <a:buNone/>
            </a:pPr>
            <a:r>
              <a:rPr lang="en-US" sz="3200" b="1" dirty="0" smtClean="0"/>
              <a:t>Establishes Direction </a:t>
            </a:r>
          </a:p>
          <a:p>
            <a:pPr marL="457200" indent="-457200">
              <a:buFont typeface="Arial" panose="020B0604020202020204" pitchFamily="34" charset="0"/>
              <a:buChar char="•"/>
            </a:pPr>
            <a:r>
              <a:rPr lang="en-US" sz="3200" dirty="0" smtClean="0"/>
              <a:t>Planning is all about creating objectives and meeting them without any hassle. When you plan well, you have clarity on what it will take to achieve the goals. </a:t>
            </a:r>
          </a:p>
          <a:p>
            <a:pPr marL="457200" indent="-457200">
              <a:buFont typeface="Arial" panose="020B0604020202020204" pitchFamily="34" charset="0"/>
              <a:buChar char="•"/>
            </a:pPr>
            <a:r>
              <a:rPr lang="en-US" sz="3200" dirty="0" smtClean="0"/>
              <a:t>In a formal or informal organisation, proper planning gives the group or team direction for meeting the objectives.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12</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538220"/>
          </a:xfrm>
          <a:prstGeom prst="rect">
            <a:avLst/>
          </a:prstGeom>
          <a:noFill/>
        </p:spPr>
        <p:txBody>
          <a:bodyPr wrap="square">
            <a:spAutoFit/>
          </a:bodyPr>
          <a:lstStyle/>
          <a:p>
            <a:pPr marL="0" indent="0">
              <a:buFont typeface="Arial" panose="020B0604020202020204" pitchFamily="34" charset="0"/>
              <a:buNone/>
            </a:pPr>
            <a:r>
              <a:rPr lang="en-US" sz="3200" b="1" dirty="0" smtClean="0"/>
              <a:t>Removes Risks</a:t>
            </a:r>
          </a:p>
          <a:p>
            <a:pPr marL="457200" indent="-457200">
              <a:buFont typeface="Arial" panose="020B0604020202020204" pitchFamily="34" charset="0"/>
              <a:buChar char="•"/>
            </a:pPr>
            <a:r>
              <a:rPr lang="en-US" sz="3200" dirty="0" smtClean="0"/>
              <a:t>Planning removes risks involved in the decisions you make. Sometimes, plans are made to withstand unforeseen circumstances. </a:t>
            </a:r>
          </a:p>
          <a:p>
            <a:pPr marL="457200" indent="-457200">
              <a:buFont typeface="Arial" panose="020B0604020202020204" pitchFamily="34" charset="0"/>
              <a:buChar char="•"/>
            </a:pPr>
            <a:r>
              <a:rPr lang="en-US" sz="3200" dirty="0" smtClean="0"/>
              <a:t>By anticipating risks in the planning process, you can reduce uncertainties in the future.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13</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rPr>
              <a:t>Importance of Planning</a:t>
            </a:r>
            <a:endParaRPr lang="en-IN" sz="3600" b="1" dirty="0" smtClean="0">
              <a:solidFill>
                <a:schemeClr val="accent2"/>
              </a:solidFill>
              <a:latin typeface="Times New Roman" panose="02020603050405020304" pitchFamily="18" charset="0"/>
              <a:cs typeface="Times New Roman" panose="02020603050405020304" pitchFamily="18" charset="0"/>
              <a:sym typeface="+mn-ea"/>
            </a:endParaRPr>
          </a:p>
        </p:txBody>
      </p:sp>
      <p:sp>
        <p:nvSpPr>
          <p:cNvPr id="2" name="TextBox 1"/>
          <p:cNvSpPr txBox="1"/>
          <p:nvPr/>
        </p:nvSpPr>
        <p:spPr>
          <a:xfrm>
            <a:off x="609600" y="1600200"/>
            <a:ext cx="7974330" cy="3046095"/>
          </a:xfrm>
          <a:prstGeom prst="rect">
            <a:avLst/>
          </a:prstGeom>
          <a:noFill/>
        </p:spPr>
        <p:txBody>
          <a:bodyPr wrap="square">
            <a:spAutoFit/>
          </a:bodyPr>
          <a:lstStyle/>
          <a:p>
            <a:pPr marL="0" indent="0">
              <a:buFont typeface="Arial" panose="020B0604020202020204" pitchFamily="34" charset="0"/>
              <a:buNone/>
            </a:pPr>
            <a:r>
              <a:rPr lang="en-US" sz="3200" b="1" dirty="0" smtClean="0"/>
              <a:t>Improves Efficiency</a:t>
            </a:r>
          </a:p>
          <a:p>
            <a:pPr marL="457200" indent="-457200">
              <a:buFont typeface="Arial" panose="020B0604020202020204" pitchFamily="34" charset="0"/>
              <a:buChar char="•"/>
            </a:pPr>
            <a:r>
              <a:rPr lang="en-US" sz="3200" dirty="0" smtClean="0"/>
              <a:t>In an organisation, planning also looks into what can be done better and cost-effectively. </a:t>
            </a:r>
          </a:p>
          <a:p>
            <a:pPr marL="457200" indent="-457200">
              <a:buFont typeface="Arial" panose="020B0604020202020204" pitchFamily="34" charset="0"/>
              <a:buChar char="•"/>
            </a:pPr>
            <a:r>
              <a:rPr lang="en-US" sz="3200" dirty="0" smtClean="0"/>
              <a:t>Without planning, a department may unknowingly utilise too many resources. </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14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BBC35B-A44B-4119-B8DA-DE9E3DFADA20}" type="slidenum">
              <a:rPr kumimoji="0" lang="en-US" smtClean="0"/>
              <a:t>15</a:t>
            </a:fld>
            <a:endParaRPr kumimoji="0" lang="en-US" sz="1000" b="0">
              <a:solidFill>
                <a:schemeClr val="tx1"/>
              </a:solidFill>
            </a:endParaRPr>
          </a:p>
        </p:txBody>
      </p:sp>
      <p:pic>
        <p:nvPicPr>
          <p:cNvPr id="4" name="Content Placeholder 3" descr="1"/>
          <p:cNvPicPr>
            <a:picLocks noGrp="1" noChangeAspect="1"/>
          </p:cNvPicPr>
          <p:nvPr>
            <p:ph idx="1"/>
          </p:nvPr>
        </p:nvPicPr>
        <p:blipFill>
          <a:blip r:embed="rId2"/>
          <a:stretch>
            <a:fillRect/>
          </a:stretch>
        </p:blipFill>
        <p:spPr>
          <a:xfrm>
            <a:off x="762000" y="533400"/>
            <a:ext cx="7484110" cy="5711825"/>
          </a:xfrm>
          <a:prstGeom prst="rect">
            <a:avLst/>
          </a:prstGeom>
        </p:spPr>
      </p:pic>
    </p:spTree>
  </p:cSld>
  <p:clrMapOvr>
    <a:masterClrMapping/>
  </p:clrMapOvr>
  <p:transition spd="slow">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Conclusion</a:t>
            </a:r>
          </a:p>
        </p:txBody>
      </p:sp>
      <p:sp>
        <p:nvSpPr>
          <p:cNvPr id="2" name="TextBox 1"/>
          <p:cNvSpPr txBox="1"/>
          <p:nvPr/>
        </p:nvSpPr>
        <p:spPr>
          <a:xfrm>
            <a:off x="533400" y="1676400"/>
            <a:ext cx="7924800" cy="2676525"/>
          </a:xfrm>
          <a:prstGeom prst="rect">
            <a:avLst/>
          </a:prstGeom>
          <a:noFill/>
        </p:spPr>
        <p:txBody>
          <a:bodyPr wrap="square">
            <a:spAutoFit/>
          </a:bodyPr>
          <a:lstStyle/>
          <a:p>
            <a:pPr marL="514350" indent="-514350">
              <a:buFont typeface="Wingdings" panose="05000000000000000000" pitchFamily="2" charset="2"/>
              <a:buChar char="ü"/>
            </a:pPr>
            <a:r>
              <a:rPr lang="en-US" sz="2800" dirty="0" smtClean="0"/>
              <a:t>Planning is the function of management that involves setting objectives and determining a course of action for achieving those objectives.</a:t>
            </a:r>
          </a:p>
          <a:p>
            <a:pPr marL="514350" indent="-514350">
              <a:buFont typeface="Wingdings" panose="05000000000000000000" pitchFamily="2" charset="2"/>
              <a:buChar char="ü"/>
            </a:pPr>
            <a:r>
              <a:rPr lang="en-US" sz="2800" dirty="0" smtClean="0"/>
              <a:t>Planning requires that managers be aware of environmental conditions facing their organization and forecast future conditions.</a:t>
            </a:r>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t>16</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sz="2000" dirty="0" smtClean="0">
                <a:solidFill>
                  <a:schemeClr val="tx1">
                    <a:lumMod val="75000"/>
                    <a:lumOff val="25000"/>
                  </a:schemeClr>
                </a:solidFill>
              </a:rPr>
              <a:t>Google.com</a:t>
            </a:r>
          </a:p>
          <a:p>
            <a:pPr marL="800100" lvl="1" indent="-342900">
              <a:buFont typeface="Arial" pitchFamily="34" charset="0"/>
              <a:buChar char="•"/>
            </a:pPr>
            <a:r>
              <a:rPr lang="en-US" sz="2000" dirty="0" smtClean="0">
                <a:solidFill>
                  <a:schemeClr val="tx1">
                    <a:lumMod val="75000"/>
                    <a:lumOff val="25000"/>
                  </a:schemeClr>
                </a:solidFill>
              </a:rPr>
              <a:t>Wikipedia.org</a:t>
            </a:r>
          </a:p>
          <a:p>
            <a:pPr marL="800100" lvl="1" indent="-342900">
              <a:buFont typeface="Arial" pitchFamily="34" charset="0"/>
              <a:buChar char="•"/>
            </a:pPr>
            <a:r>
              <a:rPr lang="en-US" sz="2000" dirty="0" smtClean="0">
                <a:solidFill>
                  <a:schemeClr val="tx1">
                    <a:lumMod val="75000"/>
                    <a:lumOff val="25000"/>
                  </a:schemeClr>
                </a:solidFill>
              </a:rPr>
              <a:t>Studymafia.net</a:t>
            </a:r>
            <a:endParaRPr lang="en-US" sz="2000" dirty="0" smtClean="0">
              <a:solidFill>
                <a:schemeClr val="tx1">
                  <a:lumMod val="75000"/>
                  <a:lumOff val="25000"/>
                </a:schemeClr>
              </a:solidFill>
            </a:endParaRPr>
          </a:p>
          <a:p>
            <a:pPr marL="800100" lvl="1" indent="-342900">
              <a:buFont typeface="Arial" pitchFamily="34" charset="0"/>
              <a:buChar char="•"/>
            </a:pPr>
            <a:r>
              <a:rPr lang="en-US" sz="2000" dirty="0" smtClean="0">
                <a:solidFill>
                  <a:schemeClr val="tx1">
                    <a:lumMod val="75000"/>
                    <a:lumOff val="25000"/>
                  </a:schemeClr>
                </a:solidFill>
              </a:rPr>
              <a:t>Seminarppt.com</a:t>
            </a:r>
            <a:endParaRPr lang="en-US" sz="2000" dirty="0" smtClean="0">
              <a:solidFill>
                <a:schemeClr val="tx1">
                  <a:lumMod val="75000"/>
                  <a:lumOff val="25000"/>
                </a:schemeClr>
              </a:solidFill>
            </a:endParaRPr>
          </a:p>
        </p:txBody>
      </p:sp>
    </p:spTree>
    <p:extLst>
      <p:ext uri="{BB962C8B-B14F-4D97-AF65-F5344CB8AC3E}">
        <p14:creationId xmlns:p14="http://schemas.microsoft.com/office/powerpoint/2010/main" val="3195132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err="1" smtClean="0">
                <a:solidFill>
                  <a:srgbClr val="0070C0"/>
                </a:solidFill>
              </a:rPr>
              <a:t>StudyMafia</a:t>
            </a:r>
            <a:r>
              <a:rPr lang="en-US" sz="5400" b="1" dirty="0" err="1" smtClean="0">
                <a:solidFill>
                  <a:schemeClr val="tx1">
                    <a:lumMod val="75000"/>
                    <a:lumOff val="25000"/>
                  </a:schemeClr>
                </a:solidFill>
              </a:rPr>
              <a:t>.Net</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875827548"/>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447800" y="304800"/>
            <a:ext cx="609473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sz="4400" b="1" dirty="0" smtClean="0">
                <a:solidFill>
                  <a:schemeClr val="accent2"/>
                </a:solidFill>
                <a:latin typeface="Times New Roman" panose="02020603050405020304" pitchFamily="18" charset="0"/>
                <a:cs typeface="Times New Roman" panose="02020603050405020304" pitchFamily="18" charset="0"/>
              </a:rPr>
              <a:t>Table Contents</a:t>
            </a:r>
          </a:p>
        </p:txBody>
      </p:sp>
      <p:sp>
        <p:nvSpPr>
          <p:cNvPr id="71685" name="Content Placeholder 2"/>
          <p:cNvSpPr txBox="1"/>
          <p:nvPr/>
        </p:nvSpPr>
        <p:spPr bwMode="auto">
          <a:xfrm>
            <a:off x="533400" y="16002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Definition</a:t>
            </a:r>
          </a:p>
          <a:p>
            <a:pPr lvl="1" eaLnBrk="1" hangingPunct="1">
              <a:buClr>
                <a:srgbClr val="0039A6"/>
              </a:buClr>
              <a:buFont typeface="Wingdings" panose="05000000000000000000" charset="0"/>
              <a:buChar char="ü"/>
            </a:pPr>
            <a:r>
              <a:rPr lang="en-IN" altLang="en-US" sz="2600" dirty="0">
                <a:latin typeface="Times New Roman" panose="02020603050405020304" pitchFamily="18" charset="0"/>
                <a:cs typeface="Times New Roman" panose="02020603050405020304" pitchFamily="18" charset="0"/>
              </a:rPr>
              <a:t>Introduction</a:t>
            </a:r>
          </a:p>
          <a:p>
            <a:pPr lvl="1" eaLnBrk="1" hangingPunct="1">
              <a:buClr>
                <a:srgbClr val="0039A6"/>
              </a:buClr>
              <a:buFont typeface="Wingdings" panose="05000000000000000000" charset="0"/>
              <a:buChar char="ü"/>
            </a:pPr>
            <a:r>
              <a:rPr lang="en-IN" sz="2600" dirty="0">
                <a:latin typeface="Times New Roman" panose="02020603050405020304" pitchFamily="18" charset="0"/>
                <a:cs typeface="Times New Roman" panose="02020603050405020304" pitchFamily="18" charset="0"/>
              </a:rPr>
              <a:t>About Planning in Management</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Types of Planning</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Importance of Planning</a:t>
            </a:r>
          </a:p>
          <a:p>
            <a:pPr lvl="1" eaLnBrk="1" hangingPunct="1">
              <a:buClr>
                <a:srgbClr val="0039A6"/>
              </a:buClr>
              <a:buFont typeface="Wingdings" panose="05000000000000000000" charset="0"/>
              <a:buChar char="ü"/>
            </a:pPr>
            <a:r>
              <a:rPr lang="en-IN" altLang="en-US" sz="2600" dirty="0" smtClean="0">
                <a:solidFill>
                  <a:schemeClr val="tx1"/>
                </a:solidFill>
                <a:latin typeface="Times New Roman" panose="02020603050405020304" pitchFamily="18" charset="0"/>
                <a:cs typeface="Times New Roman" panose="02020603050405020304" pitchFamily="18" charset="0"/>
                <a:sym typeface="+mn-ea"/>
              </a:rPr>
              <a:t>Conclusion</a:t>
            </a:r>
            <a:endParaRPr lang="en-IN"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US" altLang="en-US" sz="2600" dirty="0" smtClean="0">
              <a:solidFill>
                <a:schemeClr val="tx1"/>
              </a:solidFill>
              <a:latin typeface="Times New Roman" panose="02020603050405020304" pitchFamily="18" charset="0"/>
              <a:cs typeface="Times New Roman" panose="02020603050405020304" pitchFamily="18" charset="0"/>
            </a:endParaRPr>
          </a:p>
          <a:p>
            <a:pPr lvl="1" eaLnBrk="1" hangingPunct="1">
              <a:buClr>
                <a:srgbClr val="0039A6"/>
              </a:buClr>
              <a:buFont typeface="Wingdings" panose="05000000000000000000" charset="0"/>
              <a:buChar char="ü"/>
            </a:pPr>
            <a:endParaRPr lang="en-IN" altLang="en-US" sz="2600" dirty="0">
              <a:latin typeface="Times New Roman" panose="02020603050405020304" pitchFamily="18" charset="0"/>
              <a:cs typeface="Times New Roman" panose="02020603050405020304" pitchFamily="18" charset="0"/>
            </a:endParaRPr>
          </a:p>
          <a:p>
            <a:pPr lvl="1" eaLnBrk="1" hangingPunct="1">
              <a:buClr>
                <a:srgbClr val="0039A6"/>
              </a:buClr>
              <a:buNone/>
            </a:pPr>
            <a:endParaRPr lang="en-IN" altLang="en-US" sz="2600" dirty="0">
              <a:latin typeface="Times New Roman" panose="02020603050405020304" pitchFamily="18" charset="0"/>
              <a:cs typeface="Times New Roman" panose="02020603050405020304" pitchFamily="18" charset="0"/>
            </a:endParaRPr>
          </a:p>
        </p:txBody>
      </p:sp>
      <p:sp>
        <p:nvSpPr>
          <p:cNvPr id="71686"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2</a:t>
            </a:fld>
            <a:endParaRPr lang="en-US" altLang="en-US" sz="1400" dirty="0">
              <a:solidFill>
                <a:srgbClr val="0039A6"/>
              </a:solidFill>
              <a:latin typeface="Myriad Web Pro" charset="0"/>
            </a:endParaRPr>
          </a:p>
        </p:txBody>
      </p:sp>
    </p:spTree>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3600" b="1" dirty="0" smtClean="0">
                <a:solidFill>
                  <a:schemeClr val="accent2"/>
                </a:solidFill>
                <a:latin typeface="Times New Roman" panose="02020603050405020304" pitchFamily="18" charset="0"/>
                <a:cs typeface="Times New Roman" panose="02020603050405020304" pitchFamily="18" charset="0"/>
              </a:rPr>
              <a:t>Definition</a:t>
            </a:r>
            <a:endParaRPr lang="en-US" altLang="en-US" sz="3600" b="1" dirty="0">
              <a:solidFill>
                <a:schemeClr val="accent2"/>
              </a:solidFill>
              <a:latin typeface="Times New Roman" panose="02020603050405020304" pitchFamily="18" charset="0"/>
              <a:cs typeface="Times New Roman" panose="02020603050405020304" pitchFamily="18" charset="0"/>
            </a:endParaRPr>
          </a:p>
        </p:txBody>
      </p:sp>
      <p:sp>
        <p:nvSpPr>
          <p:cNvPr id="71685" name="Content Placeholder 2"/>
          <p:cNvSpPr txBox="1"/>
          <p:nvPr/>
        </p:nvSpPr>
        <p:spPr bwMode="auto">
          <a:xfrm>
            <a:off x="379730" y="1603375"/>
            <a:ext cx="407289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IN" sz="3000" b="1" dirty="0" smtClean="0"/>
              <a:t>    </a:t>
            </a:r>
            <a:r>
              <a:rPr sz="3000" b="1" dirty="0" smtClean="0"/>
              <a:t>Planning is the function of management that involves setting objectives and determining a course of action for achieving those objectives. </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3</a:t>
            </a:fld>
            <a:endParaRPr lang="en-US" altLang="en-US" sz="1400" dirty="0">
              <a:solidFill>
                <a:srgbClr val="0039A6"/>
              </a:solidFill>
              <a:latin typeface="Myriad Web Pro" charset="0"/>
            </a:endParaRPr>
          </a:p>
        </p:txBody>
      </p:sp>
      <p:cxnSp>
        <p:nvCxnSpPr>
          <p:cNvPr id="6" name="Straight Connector 5"/>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4" name="Picture 3" descr="Planning"/>
          <p:cNvPicPr>
            <a:picLocks noChangeAspect="1"/>
          </p:cNvPicPr>
          <p:nvPr/>
        </p:nvPicPr>
        <p:blipFill>
          <a:blip r:embed="rId3"/>
          <a:stretch>
            <a:fillRect/>
          </a:stretch>
        </p:blipFill>
        <p:spPr>
          <a:xfrm>
            <a:off x="4876800" y="2057400"/>
            <a:ext cx="3941445" cy="3190875"/>
          </a:xfrm>
          <a:prstGeom prst="rect">
            <a:avLst/>
          </a:prstGeom>
        </p:spPr>
      </p:pic>
    </p:spTree>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Planning requires that managers be aware of environmental conditions facing their organization and forecast future conditions. It also requires that managers be good decision makers.</a:t>
            </a:r>
          </a:p>
          <a:p>
            <a:r>
              <a:rPr lang="en-US" dirty="0" smtClean="0"/>
              <a:t>Planners must then attempt to forecast future conditions. These forecasts form the basis for planning.</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4</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Text Box 1"/>
          <p:cNvSpPr txBox="1"/>
          <p:nvPr/>
        </p:nvSpPr>
        <p:spPr>
          <a:xfrm>
            <a:off x="7315200" y="6019800"/>
            <a:ext cx="868680" cy="368300"/>
          </a:xfrm>
          <a:prstGeom prst="rect">
            <a:avLst/>
          </a:prstGeom>
          <a:noFill/>
        </p:spPr>
        <p:txBody>
          <a:bodyPr wrap="none" rtlCol="0" anchor="t">
            <a:spAutoFit/>
          </a:bodyPr>
          <a:lstStyle/>
          <a:p>
            <a:r>
              <a:rPr lang="en-US" altLang="en-US" dirty="0" smtClean="0">
                <a:latin typeface="Times New Roman" panose="02020603050405020304"/>
                <a:cs typeface="Times New Roman" panose="02020603050405020304"/>
                <a:sym typeface="+mn-ea"/>
              </a:rPr>
              <a:t>●●●</a:t>
            </a:r>
            <a:endParaRPr lang="en-US"/>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813054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dirty="0" smtClean="0"/>
              <a:t>Planning is a process consisting of several steps. </a:t>
            </a:r>
          </a:p>
          <a:p>
            <a:r>
              <a:rPr lang="en-US" dirty="0" smtClean="0"/>
              <a:t>The process begins with environmental scanning which simply means that planners must be aware of the critical contingencies facing their organization in terms of economic conditions, their competitors, and their customers.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5</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 name="Text Box 1"/>
          <p:cNvSpPr txBox="1"/>
          <p:nvPr/>
        </p:nvSpPr>
        <p:spPr>
          <a:xfrm>
            <a:off x="7162800" y="6019800"/>
            <a:ext cx="868680" cy="368300"/>
          </a:xfrm>
          <a:prstGeom prst="rect">
            <a:avLst/>
          </a:prstGeom>
          <a:noFill/>
        </p:spPr>
        <p:txBody>
          <a:bodyPr wrap="none" rtlCol="0" anchor="t">
            <a:spAutoFit/>
          </a:bodyPr>
          <a:lstStyle/>
          <a:p>
            <a:r>
              <a:rPr lang="en-US" altLang="en-US" dirty="0" smtClean="0">
                <a:latin typeface="Times New Roman" panose="02020603050405020304"/>
                <a:cs typeface="Times New Roman" panose="02020603050405020304"/>
                <a:sym typeface="+mn-ea"/>
              </a:rPr>
              <a:t>●●●</a:t>
            </a:r>
            <a:endParaRPr lang="en-US"/>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1295400" y="609600"/>
            <a:ext cx="6191885" cy="583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IN" altLang="en-US" b="1" dirty="0" smtClean="0">
                <a:solidFill>
                  <a:schemeClr val="accent2"/>
                </a:solidFill>
                <a:latin typeface="Times New Roman" panose="02020603050405020304" pitchFamily="18" charset="0"/>
                <a:cs typeface="Times New Roman" panose="02020603050405020304" pitchFamily="18" charset="0"/>
              </a:rPr>
              <a:t>About Planning in Management</a:t>
            </a:r>
          </a:p>
        </p:txBody>
      </p:sp>
      <p:sp>
        <p:nvSpPr>
          <p:cNvPr id="71685" name="Content Placeholder 2"/>
          <p:cNvSpPr txBox="1"/>
          <p:nvPr/>
        </p:nvSpPr>
        <p:spPr bwMode="auto">
          <a:xfrm>
            <a:off x="727075" y="1596390"/>
            <a:ext cx="793559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sz="3000" dirty="0" smtClean="0"/>
              <a:t>Planners must establish objectives, which are statements of what needs to be achieved and when. Planners must then identify alternative courses of action for achieving objectives.</a:t>
            </a:r>
          </a:p>
          <a:p>
            <a:r>
              <a:rPr lang="en-US" sz="3000" dirty="0" smtClean="0"/>
              <a:t>After evaluating the various alternatives, planners must make decisions about the best courses of action for achieving objectives. They must then formulate necessary steps and ensure effective implementation of plans.</a:t>
            </a:r>
          </a:p>
        </p:txBody>
      </p:sp>
      <p:sp>
        <p:nvSpPr>
          <p:cNvPr id="71686" name="Slide Number Placeholder 1"/>
          <p:cNvSpPr txBox="1"/>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t>6</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7</a:t>
            </a:fld>
            <a:endParaRPr lang="en-US" altLang="en-US" sz="1400" dirty="0">
              <a:solidFill>
                <a:srgbClr val="0039A6"/>
              </a:solidFill>
              <a:latin typeface="Myriad Web Pro" charset="0"/>
            </a:endParaRPr>
          </a:p>
        </p:txBody>
      </p:sp>
      <p:pic>
        <p:nvPicPr>
          <p:cNvPr id="3" name="Picture 2" descr="characteristics-of-planning"/>
          <p:cNvPicPr>
            <a:picLocks noChangeAspect="1"/>
          </p:cNvPicPr>
          <p:nvPr/>
        </p:nvPicPr>
        <p:blipFill>
          <a:blip r:embed="rId3"/>
          <a:stretch>
            <a:fillRect/>
          </a:stretch>
        </p:blipFill>
        <p:spPr>
          <a:xfrm>
            <a:off x="1066800" y="381000"/>
            <a:ext cx="6348095" cy="6221730"/>
          </a:xfrm>
          <a:prstGeom prst="rect">
            <a:avLst/>
          </a:prstGeom>
        </p:spPr>
      </p:pic>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Strategic planning</a:t>
            </a:r>
          </a:p>
          <a:p>
            <a:pPr marL="457200" indent="-457200">
              <a:buFont typeface="Arial" panose="020B0604020202020204" pitchFamily="34" charset="0"/>
              <a:buChar char="•"/>
            </a:pPr>
            <a:r>
              <a:rPr lang="en-IN" altLang="en-US" sz="3200" dirty="0" smtClean="0"/>
              <a:t>It</a:t>
            </a:r>
            <a:r>
              <a:rPr lang="en-US" sz="3200" dirty="0" smtClean="0"/>
              <a:t> involves analyzing competitive opportunities and threats, as well as the strengths and weaknesses of the organization, and then determining how to position the organization to compete effectively in their environment.</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8</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en-IN" sz="3600" b="1" dirty="0" smtClean="0">
                <a:solidFill>
                  <a:schemeClr val="accent2"/>
                </a:solidFill>
                <a:latin typeface="Times New Roman" panose="02020603050405020304" pitchFamily="18" charset="0"/>
                <a:cs typeface="Times New Roman" panose="02020603050405020304" pitchFamily="18" charset="0"/>
                <a:sym typeface="+mn-ea"/>
              </a:rPr>
              <a:t>Types of Planning</a:t>
            </a:r>
          </a:p>
        </p:txBody>
      </p:sp>
      <p:sp>
        <p:nvSpPr>
          <p:cNvPr id="2" name="TextBox 1"/>
          <p:cNvSpPr txBox="1"/>
          <p:nvPr/>
        </p:nvSpPr>
        <p:spPr>
          <a:xfrm>
            <a:off x="609600" y="1676400"/>
            <a:ext cx="7696200" cy="3538220"/>
          </a:xfrm>
          <a:prstGeom prst="rect">
            <a:avLst/>
          </a:prstGeom>
          <a:noFill/>
        </p:spPr>
        <p:txBody>
          <a:bodyPr wrap="square">
            <a:spAutoFit/>
          </a:bodyPr>
          <a:lstStyle/>
          <a:p>
            <a:pPr marL="0" indent="0">
              <a:buFont typeface="Arial" panose="020B0604020202020204" pitchFamily="34" charset="0"/>
              <a:buNone/>
            </a:pPr>
            <a:r>
              <a:rPr lang="en-US" sz="3200" b="1" dirty="0" smtClean="0"/>
              <a:t>Tactical planning </a:t>
            </a:r>
          </a:p>
          <a:p>
            <a:pPr marL="457200" indent="-457200">
              <a:buFont typeface="Arial" panose="020B0604020202020204" pitchFamily="34" charset="0"/>
              <a:buChar char="•"/>
            </a:pPr>
            <a:r>
              <a:rPr lang="en-IN" altLang="en-US" sz="3200" dirty="0" smtClean="0"/>
              <a:t>It </a:t>
            </a:r>
            <a:r>
              <a:rPr lang="en-US" sz="3200" dirty="0" smtClean="0"/>
              <a:t>is intermediate-range (one to three years) planning that is designed to develop relatively concrete and specific means to implement the strategic plan. </a:t>
            </a:r>
          </a:p>
          <a:p>
            <a:pPr marL="457200" indent="-457200">
              <a:buFont typeface="Arial" panose="020B0604020202020204" pitchFamily="34" charset="0"/>
              <a:buChar char="•"/>
            </a:pPr>
            <a:r>
              <a:rPr lang="en-US" sz="3200" dirty="0" smtClean="0"/>
              <a:t>Middle-level managers often engage in tactical planning.</a:t>
            </a:r>
          </a:p>
        </p:txBody>
      </p:sp>
      <p:sp>
        <p:nvSpPr>
          <p:cNvPr id="22533" name="Slide Number Placeholder 1"/>
          <p:cNvSpPr txBox="1"/>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sz="1400" dirty="0" smtClean="0">
                <a:latin typeface="Times New Roman" panose="02020603050405020304"/>
                <a:cs typeface="Times New Roman" panose="02020603050405020304"/>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t>9</a:t>
            </a:fld>
            <a:endParaRPr lang="en-US" altLang="en-US" sz="1400" dirty="0">
              <a:solidFill>
                <a:srgbClr val="0039A6"/>
              </a:solidFill>
              <a:latin typeface="Myriad Web Pro" charset="0"/>
            </a:endParaRPr>
          </a:p>
        </p:txBody>
      </p:sp>
      <p:cxnSp>
        <p:nvCxnSpPr>
          <p:cNvPr id="5" name="Straight Connector 4"/>
          <p:cNvCxnSpPr/>
          <p:nvPr/>
        </p:nvCxnSpPr>
        <p:spPr>
          <a:xfrm>
            <a:off x="609600" y="14478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ln>
      </a:spPr>
      <a:bodyPr wrap="none" rtlCol="0" anchor="ctr">
        <a:flatTx/>
      </a:bodyPr>
      <a:lstStyle>
        <a:defPPr algn="ctr">
          <a:defRPr sz="1200" b="1" dirty="0">
            <a:solidFill>
              <a:schemeClr val="bg1"/>
            </a:solidFill>
            <a:latin typeface="Tahoma" panose="020B0604030504040204"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ue Waves">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663</Words>
  <Application>Microsoft Office PowerPoint</Application>
  <PresentationFormat>On-screen Show (4:3)</PresentationFormat>
  <Paragraphs>215</Paragraphs>
  <Slides>18</Slides>
  <Notes>15</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7_SEPDPO</vt:lpstr>
      <vt:lpstr>Blue Waves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912</cp:revision>
  <cp:lastPrinted>2014-09-05T11:57:00Z</cp:lastPrinted>
  <dcterms:created xsi:type="dcterms:W3CDTF">2014-04-08T13:15:00Z</dcterms:created>
  <dcterms:modified xsi:type="dcterms:W3CDTF">2024-03-24T15:57:52Z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FDDD25F64CAE4565AD0A8380666E8644</vt:lpwstr>
  </property>
  <property fmtid="{D5CDD505-2E9C-101B-9397-08002B2CF9AE}" pid="3" name="KSOProductBuildVer">
    <vt:lpwstr>1033-11.2.0.11440</vt:lpwstr>
  </property>
</Properties>
</file>