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7"/>
  </p:notesMasterIdLst>
  <p:handoutMasterIdLst>
    <p:handoutMasterId r:id="rId28"/>
  </p:handoutMasterIdLst>
  <p:sldIdLst>
    <p:sldId id="521" r:id="rId3"/>
    <p:sldId id="322" r:id="rId4"/>
    <p:sldId id="324" r:id="rId5"/>
    <p:sldId id="362" r:id="rId6"/>
    <p:sldId id="397" r:id="rId7"/>
    <p:sldId id="425" r:id="rId8"/>
    <p:sldId id="506" r:id="rId9"/>
    <p:sldId id="507" r:id="rId10"/>
    <p:sldId id="508" r:id="rId11"/>
    <p:sldId id="509" r:id="rId12"/>
    <p:sldId id="510" r:id="rId13"/>
    <p:sldId id="511" r:id="rId14"/>
    <p:sldId id="473" r:id="rId15"/>
    <p:sldId id="512" r:id="rId16"/>
    <p:sldId id="513" r:id="rId17"/>
    <p:sldId id="514" r:id="rId18"/>
    <p:sldId id="495" r:id="rId19"/>
    <p:sldId id="515" r:id="rId20"/>
    <p:sldId id="516" r:id="rId21"/>
    <p:sldId id="517" r:id="rId22"/>
    <p:sldId id="518" r:id="rId23"/>
    <p:sldId id="351" r:id="rId24"/>
    <p:sldId id="519" r:id="rId25"/>
    <p:sldId id="520" r:id="rId2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74" autoAdjust="0"/>
    <p:restoredTop sz="77728" autoAdjust="0"/>
  </p:normalViewPr>
  <p:slideViewPr>
    <p:cSldViewPr>
      <p:cViewPr>
        <p:scale>
          <a:sx n="51" d="100"/>
          <a:sy n="51" d="100"/>
        </p:scale>
        <p:origin x="-1548" y="-460"/>
      </p:cViewPr>
      <p:guideLst>
        <p:guide orient="horz" pos="2136"/>
        <p:guide pos="2928"/>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1/10/2023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2377178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1/10/2023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36438271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970340" y="8829675"/>
            <a:ext cx="3038475" cy="465138"/>
          </a:xfrm>
          <a:prstGeom prst="rect">
            <a:avLst/>
          </a:prstGeom>
          <a:ln>
            <a:miter lim="800000"/>
            <a:headEnd/>
            <a:tailEnd/>
          </a:ln>
        </p:spPr>
        <p:txBody>
          <a:bodyPr wrap="square" lIns="91430" tIns="45714" rIns="91430" bIns="45714"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22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1/10/2023</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1/10/2023</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Rectangle 3"/>
          <p:cNvSpPr>
            <a:spLocks noGrp="1" noChangeArrowheads="1"/>
          </p:cNvSpPr>
          <p:nvPr>
            <p:ph type="ctrTitle"/>
          </p:nvPr>
        </p:nvSpPr>
        <p:spPr>
          <a:xfrm>
            <a:off x="468313" y="3717925"/>
            <a:ext cx="8207375" cy="1082675"/>
          </a:xfrm>
        </p:spPr>
        <p:txBody>
          <a:bodyPr/>
          <a:lstStyle>
            <a:lvl1pPr algn="r">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4940300"/>
            <a:ext cx="8212138" cy="981075"/>
          </a:xfrm>
        </p:spPr>
        <p:txBody>
          <a:bodyPr/>
          <a:lstStyle>
            <a:lvl1pPr marL="0" indent="0" algn="r">
              <a:buFontTx/>
              <a:buNone/>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1/10/2023</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1/10/2023</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1/10/2023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1/10/2023</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p:cNvPicPr>
          <p:nvPr/>
        </p:nvPicPr>
        <p:blipFill>
          <a:blip r:embed="rId14"/>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1/10/2023</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4.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1" y="5791204"/>
            <a:ext cx="9137260" cy="584775"/>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To:	 </a:t>
            </a:r>
            <a:r>
              <a:rPr lang="en-US" sz="1600" b="1" dirty="0" smtClean="0">
                <a:solidFill>
                  <a:schemeClr val="bg1"/>
                </a:solidFill>
                <a:latin typeface="+mn-lt"/>
                <a:cs typeface="Times New Roman" pitchFamily="18" charset="0"/>
              </a:rPr>
              <a:t>             </a:t>
            </a:r>
            <a:r>
              <a:rPr lang="en-US" sz="1600" b="1" dirty="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By:</a:t>
            </a:r>
          </a:p>
          <a:p>
            <a:pPr eaLnBrk="0" hangingPunct="0"/>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Studymafia.org                                                   Studymafia.org               </a:t>
            </a:r>
            <a:endParaRPr lang="en-US" sz="1600" b="1" dirty="0">
              <a:solidFill>
                <a:schemeClr val="bg1"/>
              </a:solidFill>
              <a:latin typeface="+mn-lt"/>
              <a:cs typeface="Times New Roman" pitchFamily="18" charset="0"/>
            </a:endParaRPr>
          </a:p>
        </p:txBody>
      </p:sp>
      <p:sp>
        <p:nvSpPr>
          <p:cNvPr id="8" name="Rectangle 7"/>
          <p:cNvSpPr/>
          <p:nvPr/>
        </p:nvSpPr>
        <p:spPr>
          <a:xfrm>
            <a:off x="1575176" y="2048470"/>
            <a:ext cx="6603251" cy="1754326"/>
          </a:xfrm>
          <a:prstGeom prst="rect">
            <a:avLst/>
          </a:prstGeom>
          <a:solidFill>
            <a:schemeClr val="bg1"/>
          </a:solidFill>
        </p:spPr>
        <p:txBody>
          <a:bodyPr wrap="square">
            <a:spAutoFit/>
          </a:bodyPr>
          <a:lstStyle/>
          <a:p>
            <a:pPr algn="ctr" fontAlgn="auto">
              <a:spcBef>
                <a:spcPts val="0"/>
              </a:spcBef>
              <a:spcAft>
                <a:spcPts val="0"/>
              </a:spcAft>
              <a:defRPr/>
            </a:pPr>
            <a:r>
              <a:rPr lang="en-US" altLang="en-US" sz="5400" b="1" dirty="0" smtClean="0">
                <a:solidFill>
                  <a:srgbClr val="0070C0"/>
                </a:solidFill>
                <a:latin typeface="Times New Roman" pitchFamily="18" charset="0"/>
                <a:cs typeface="Times New Roman" pitchFamily="18" charset="0"/>
              </a:rPr>
              <a:t>Rewards</a:t>
            </a:r>
            <a:r>
              <a:rPr lang="en-US" altLang="en-US" sz="5400" b="1" dirty="0" smtClean="0">
                <a:solidFill>
                  <a:srgbClr val="FFFF00"/>
                </a:solidFill>
                <a:latin typeface="Times New Roman" pitchFamily="18" charset="0"/>
                <a:cs typeface="Times New Roman" pitchFamily="18" charset="0"/>
              </a:rPr>
              <a:t> </a:t>
            </a:r>
            <a:r>
              <a:rPr lang="en-US" altLang="en-US" sz="5400" b="1" dirty="0" smtClean="0">
                <a:solidFill>
                  <a:srgbClr val="FFC000"/>
                </a:solidFill>
                <a:latin typeface="Times New Roman" pitchFamily="18" charset="0"/>
                <a:cs typeface="Times New Roman" pitchFamily="18" charset="0"/>
              </a:rPr>
              <a:t>&amp; </a:t>
            </a:r>
            <a:r>
              <a:rPr lang="en-US" altLang="en-US" sz="5400" b="1" dirty="0" err="1" smtClean="0">
                <a:solidFill>
                  <a:srgbClr val="FF0000"/>
                </a:solidFill>
                <a:latin typeface="Times New Roman" pitchFamily="18" charset="0"/>
                <a:cs typeface="Times New Roman" pitchFamily="18" charset="0"/>
              </a:rPr>
              <a:t>Recogniotion</a:t>
            </a:r>
            <a:endParaRPr lang="en-US" sz="5400" b="1"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190577637"/>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When Reward &amp; Recognition?</a:t>
            </a:r>
          </a:p>
        </p:txBody>
      </p:sp>
      <p:sp>
        <p:nvSpPr>
          <p:cNvPr id="2" name="TextBox 1"/>
          <p:cNvSpPr txBox="1"/>
          <p:nvPr/>
        </p:nvSpPr>
        <p:spPr>
          <a:xfrm>
            <a:off x="609600" y="1676400"/>
            <a:ext cx="7696200" cy="3046095"/>
          </a:xfrm>
          <a:prstGeom prst="rect">
            <a:avLst/>
          </a:prstGeom>
          <a:noFill/>
        </p:spPr>
        <p:txBody>
          <a:bodyPr wrap="square">
            <a:spAutoFit/>
          </a:bodyPr>
          <a:lstStyle/>
          <a:p>
            <a:pPr marL="0" indent="0">
              <a:buFont typeface="Arial" panose="020B0604020202020204" pitchFamily="34" charset="0"/>
              <a:buNone/>
            </a:pPr>
            <a:r>
              <a:rPr lang="en-US" sz="3200" b="1" dirty="0" smtClean="0"/>
              <a:t>Birthdays</a:t>
            </a:r>
          </a:p>
          <a:p>
            <a:pPr marL="457200" indent="-457200">
              <a:buFont typeface="Arial" panose="020B0604020202020204" pitchFamily="34" charset="0"/>
              <a:buChar char="•"/>
            </a:pPr>
            <a:r>
              <a:rPr lang="en-US" sz="3200" dirty="0" smtClean="0"/>
              <a:t>Birthdays are a special occasion for a majority of people. </a:t>
            </a:r>
          </a:p>
          <a:p>
            <a:pPr marL="457200" indent="-457200">
              <a:buFont typeface="Arial" panose="020B0604020202020204" pitchFamily="34" charset="0"/>
              <a:buChar char="•"/>
            </a:pPr>
            <a:r>
              <a:rPr lang="en-US" sz="3200" dirty="0" smtClean="0"/>
              <a:t>If you’re in a 9-5 job, chances are employees will be spending a good amount of that special day in the office.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When Reward &amp; Recognition?</a:t>
            </a:r>
          </a:p>
        </p:txBody>
      </p:sp>
      <p:sp>
        <p:nvSpPr>
          <p:cNvPr id="2" name="TextBox 1"/>
          <p:cNvSpPr txBox="1"/>
          <p:nvPr/>
        </p:nvSpPr>
        <p:spPr>
          <a:xfrm>
            <a:off x="609600" y="1676400"/>
            <a:ext cx="7696200" cy="4276725"/>
          </a:xfrm>
          <a:prstGeom prst="rect">
            <a:avLst/>
          </a:prstGeom>
          <a:noFill/>
        </p:spPr>
        <p:txBody>
          <a:bodyPr wrap="square">
            <a:spAutoFit/>
          </a:bodyPr>
          <a:lstStyle/>
          <a:p>
            <a:pPr marL="0" indent="0">
              <a:buFont typeface="Arial" panose="020B0604020202020204" pitchFamily="34" charset="0"/>
              <a:buNone/>
            </a:pPr>
            <a:r>
              <a:rPr lang="en-US" sz="3200" b="1" dirty="0" smtClean="0"/>
              <a:t>Employee Appreciation Day</a:t>
            </a:r>
          </a:p>
          <a:p>
            <a:pPr marL="457200" indent="-457200">
              <a:buFont typeface="Arial" panose="020B0604020202020204" pitchFamily="34" charset="0"/>
              <a:buChar char="•"/>
            </a:pPr>
            <a:r>
              <a:rPr lang="en-US" sz="3000" dirty="0" smtClean="0"/>
              <a:t>Employee Appreciation Day is a semi-formal holiday founded by Bob Nelson, a founding board member of Recognition Professional International. </a:t>
            </a:r>
          </a:p>
          <a:p>
            <a:pPr marL="457200" indent="-457200">
              <a:buFont typeface="Arial" panose="020B0604020202020204" pitchFamily="34" charset="0"/>
              <a:buChar char="•"/>
            </a:pPr>
            <a:r>
              <a:rPr lang="en-US" sz="3000" dirty="0" smtClean="0"/>
              <a:t>Over the past 20 years, other companies have embraced the unofficial holiday, paying homage to their employees on the first Friday of March.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When Reward &amp; Recognition?</a:t>
            </a:r>
          </a:p>
        </p:txBody>
      </p:sp>
      <p:sp>
        <p:nvSpPr>
          <p:cNvPr id="2" name="TextBox 1"/>
          <p:cNvSpPr txBox="1"/>
          <p:nvPr/>
        </p:nvSpPr>
        <p:spPr>
          <a:xfrm>
            <a:off x="609600" y="1676400"/>
            <a:ext cx="7696200" cy="4276725"/>
          </a:xfrm>
          <a:prstGeom prst="rect">
            <a:avLst/>
          </a:prstGeom>
          <a:noFill/>
        </p:spPr>
        <p:txBody>
          <a:bodyPr wrap="square">
            <a:spAutoFit/>
          </a:bodyPr>
          <a:lstStyle/>
          <a:p>
            <a:pPr marL="0" indent="0">
              <a:buFont typeface="Arial" panose="020B0604020202020204" pitchFamily="34" charset="0"/>
              <a:buNone/>
            </a:pPr>
            <a:r>
              <a:rPr lang="en-US" sz="3200" b="1" dirty="0" smtClean="0"/>
              <a:t>Employee Appreciation Day</a:t>
            </a:r>
          </a:p>
          <a:p>
            <a:pPr marL="457200" indent="-457200">
              <a:buFont typeface="Arial" panose="020B0604020202020204" pitchFamily="34" charset="0"/>
              <a:buChar char="•"/>
            </a:pPr>
            <a:r>
              <a:rPr lang="en-US" sz="3000" dirty="0" smtClean="0"/>
              <a:t>Employee Appreciation Day is a semi-formal holiday founded by Bob Nelson, a founding board member of Recognition Professional International. </a:t>
            </a:r>
          </a:p>
          <a:p>
            <a:pPr marL="457200" indent="-457200">
              <a:buFont typeface="Arial" panose="020B0604020202020204" pitchFamily="34" charset="0"/>
              <a:buChar char="•"/>
            </a:pPr>
            <a:r>
              <a:rPr lang="en-US" sz="3000" dirty="0" smtClean="0"/>
              <a:t>Over the past 20 years, other companies have embraced the unofficial holiday, paying homage to their employees on the first Friday of March.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Milestones in Reward &amp; Recognition</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538220"/>
          </a:xfrm>
          <a:prstGeom prst="rect">
            <a:avLst/>
          </a:prstGeom>
          <a:noFill/>
        </p:spPr>
        <p:txBody>
          <a:bodyPr wrap="square">
            <a:spAutoFit/>
          </a:bodyPr>
          <a:lstStyle/>
          <a:p>
            <a:pPr marL="0" indent="0">
              <a:buFont typeface="Arial" panose="020B0604020202020204" pitchFamily="34" charset="0"/>
              <a:buNone/>
            </a:pPr>
            <a:r>
              <a:rPr lang="en-US" sz="3200" b="1" dirty="0" smtClean="0"/>
              <a:t>Work anniversaries</a:t>
            </a:r>
          </a:p>
          <a:p>
            <a:pPr marL="457200" indent="-457200">
              <a:buFont typeface="Arial" panose="020B0604020202020204" pitchFamily="34" charset="0"/>
              <a:buChar char="•"/>
            </a:pPr>
            <a:r>
              <a:rPr lang="en-US" sz="3200" dirty="0" smtClean="0"/>
              <a:t>Work anniversaries are one of the most common uses of modern employee recognition, but they're often poorly executed. We consider work anniversaries an epiphany moment, and they should be treated as such.</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Milestones in Reward &amp; Recognition</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046095"/>
          </a:xfrm>
          <a:prstGeom prst="rect">
            <a:avLst/>
          </a:prstGeom>
          <a:noFill/>
        </p:spPr>
        <p:txBody>
          <a:bodyPr wrap="square">
            <a:spAutoFit/>
          </a:bodyPr>
          <a:lstStyle/>
          <a:p>
            <a:pPr marL="0" indent="0">
              <a:buFont typeface="Arial" panose="020B0604020202020204" pitchFamily="34" charset="0"/>
              <a:buNone/>
            </a:pPr>
            <a:r>
              <a:rPr lang="en-US" sz="3200" b="1" dirty="0" smtClean="0"/>
              <a:t>Project completion</a:t>
            </a:r>
          </a:p>
          <a:p>
            <a:pPr marL="457200" indent="-457200">
              <a:buFont typeface="Arial" panose="020B0604020202020204" pitchFamily="34" charset="0"/>
              <a:buChar char="•"/>
            </a:pPr>
            <a:r>
              <a:rPr lang="en-US" sz="3200" dirty="0" smtClean="0"/>
              <a:t>It’s always a weight off the shoulders when a project is completed, launched, or published, so this is also a great time to recognize all the work that went into the process.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Milestones in Reward &amp; Recognition</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538220"/>
          </a:xfrm>
          <a:prstGeom prst="rect">
            <a:avLst/>
          </a:prstGeom>
          <a:noFill/>
        </p:spPr>
        <p:txBody>
          <a:bodyPr wrap="square">
            <a:spAutoFit/>
          </a:bodyPr>
          <a:lstStyle/>
          <a:p>
            <a:pPr marL="0" indent="0">
              <a:buFont typeface="Arial" panose="020B0604020202020204" pitchFamily="34" charset="0"/>
              <a:buNone/>
            </a:pPr>
            <a:r>
              <a:rPr lang="en-US" sz="3200" b="1" dirty="0" smtClean="0"/>
              <a:t>Year end</a:t>
            </a:r>
          </a:p>
          <a:p>
            <a:pPr marL="457200" indent="-457200">
              <a:buFont typeface="Arial" panose="020B0604020202020204" pitchFamily="34" charset="0"/>
              <a:buChar char="•"/>
            </a:pPr>
            <a:r>
              <a:rPr lang="en-US" sz="3200" dirty="0" smtClean="0"/>
              <a:t>A year end or annual bonus is financial compensation given to employees in addition to their base pay. </a:t>
            </a:r>
          </a:p>
          <a:p>
            <a:pPr marL="457200" indent="-457200">
              <a:buFont typeface="Arial" panose="020B0604020202020204" pitchFamily="34" charset="0"/>
              <a:buChar char="•"/>
            </a:pPr>
            <a:r>
              <a:rPr lang="en-US" sz="3200" dirty="0" smtClean="0"/>
              <a:t>Annual bonuses are given once per year, usually at the end of the fourth business quarter.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Milestones in Reward &amp; Recognition</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538220"/>
          </a:xfrm>
          <a:prstGeom prst="rect">
            <a:avLst/>
          </a:prstGeom>
          <a:noFill/>
        </p:spPr>
        <p:txBody>
          <a:bodyPr wrap="square">
            <a:spAutoFit/>
          </a:bodyPr>
          <a:lstStyle/>
          <a:p>
            <a:pPr marL="0" indent="0">
              <a:buFont typeface="Arial" panose="020B0604020202020204" pitchFamily="34" charset="0"/>
              <a:buNone/>
            </a:pPr>
            <a:r>
              <a:rPr lang="en-US" sz="3200" b="1" dirty="0" smtClean="0"/>
              <a:t>Quarterly review</a:t>
            </a:r>
          </a:p>
          <a:p>
            <a:pPr marL="457200" indent="-457200">
              <a:buFont typeface="Arial" panose="020B0604020202020204" pitchFamily="34" charset="0"/>
              <a:buChar char="•"/>
            </a:pPr>
            <a:r>
              <a:rPr lang="en-US" sz="3200" dirty="0" smtClean="0"/>
              <a:t>Quarterly bonuses are similar to annual bonuses, but are metered out more frequently, on a per business quarter basis.</a:t>
            </a:r>
          </a:p>
          <a:p>
            <a:pPr marL="457200" indent="-457200">
              <a:buFont typeface="Arial" panose="020B0604020202020204" pitchFamily="34" charset="0"/>
              <a:buChar char="•"/>
            </a:pPr>
            <a:r>
              <a:rPr lang="en-US" sz="3200" dirty="0" smtClean="0"/>
              <a:t>Quarterly bonuses are most commonly given as part of a heavily performance-based compensation mode</a:t>
            </a:r>
            <a:r>
              <a:rPr lang="en-IN" altLang="en-US" sz="3200" dirty="0" smtClean="0"/>
              <a: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304899"/>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Building a Reward &amp; </a:t>
            </a:r>
          </a:p>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Recognition Program</a:t>
            </a:r>
          </a:p>
        </p:txBody>
      </p:sp>
      <p:sp>
        <p:nvSpPr>
          <p:cNvPr id="2" name="TextBox 1"/>
          <p:cNvSpPr txBox="1"/>
          <p:nvPr/>
        </p:nvSpPr>
        <p:spPr>
          <a:xfrm>
            <a:off x="609600" y="1600200"/>
            <a:ext cx="7974330" cy="3538220"/>
          </a:xfrm>
          <a:prstGeom prst="rect">
            <a:avLst/>
          </a:prstGeom>
          <a:noFill/>
        </p:spPr>
        <p:txBody>
          <a:bodyPr wrap="square">
            <a:spAutoFit/>
          </a:bodyPr>
          <a:lstStyle/>
          <a:p>
            <a:pPr marL="0" indent="0">
              <a:buFont typeface="Arial" panose="020B0604020202020204" pitchFamily="34" charset="0"/>
              <a:buNone/>
            </a:pPr>
            <a:r>
              <a:rPr lang="en-US" sz="3200" dirty="0" smtClean="0"/>
              <a:t>When building your team, look for folks with the following characteristics:</a:t>
            </a:r>
          </a:p>
          <a:p>
            <a:pPr marL="457200" indent="-457200">
              <a:buFont typeface="Arial" panose="020B0604020202020204" pitchFamily="34" charset="0"/>
              <a:buChar char="•"/>
            </a:pPr>
            <a:r>
              <a:rPr lang="en-US" sz="3200" dirty="0" smtClean="0"/>
              <a:t>Interest in the program</a:t>
            </a:r>
          </a:p>
          <a:p>
            <a:pPr marL="457200" indent="-457200">
              <a:buFont typeface="Arial" panose="020B0604020202020204" pitchFamily="34" charset="0"/>
              <a:buChar char="•"/>
            </a:pPr>
            <a:r>
              <a:rPr lang="en-US" sz="3200" dirty="0" smtClean="0"/>
              <a:t>Positioned as a team leader</a:t>
            </a:r>
          </a:p>
          <a:p>
            <a:pPr marL="457200" indent="-457200">
              <a:buFont typeface="Arial" panose="020B0604020202020204" pitchFamily="34" charset="0"/>
              <a:buChar char="•"/>
            </a:pPr>
            <a:r>
              <a:rPr lang="en-US" sz="3200" dirty="0" smtClean="0"/>
              <a:t>Knowledge of program benefits</a:t>
            </a:r>
          </a:p>
          <a:p>
            <a:pPr marL="457200" indent="-457200">
              <a:buFont typeface="Arial" panose="020B0604020202020204" pitchFamily="34" charset="0"/>
              <a:buChar char="•"/>
            </a:pPr>
            <a:r>
              <a:rPr lang="en-US" sz="3200" dirty="0" smtClean="0"/>
              <a:t>Ability to prioritize the program</a:t>
            </a:r>
          </a:p>
          <a:p>
            <a:pPr marL="457200" indent="-457200">
              <a:buFont typeface="Arial" panose="020B0604020202020204" pitchFamily="34" charset="0"/>
              <a:buChar char="•"/>
            </a:pPr>
            <a:r>
              <a:rPr lang="en-US" sz="3200" dirty="0" smtClean="0"/>
              <a:t>Positive track records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304899"/>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Building a Reward &amp; </a:t>
            </a:r>
          </a:p>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Recognition Program</a:t>
            </a:r>
          </a:p>
        </p:txBody>
      </p:sp>
      <p:sp>
        <p:nvSpPr>
          <p:cNvPr id="2" name="TextBox 1"/>
          <p:cNvSpPr txBox="1"/>
          <p:nvPr/>
        </p:nvSpPr>
        <p:spPr>
          <a:xfrm>
            <a:off x="584835" y="1659890"/>
            <a:ext cx="7974330" cy="4030980"/>
          </a:xfrm>
          <a:prstGeom prst="rect">
            <a:avLst/>
          </a:prstGeom>
          <a:noFill/>
        </p:spPr>
        <p:txBody>
          <a:bodyPr wrap="square">
            <a:spAutoFit/>
          </a:bodyPr>
          <a:lstStyle/>
          <a:p>
            <a:pPr marL="0" indent="0">
              <a:buFont typeface="Arial" panose="020B0604020202020204" pitchFamily="34" charset="0"/>
              <a:buNone/>
            </a:pPr>
            <a:r>
              <a:rPr lang="en-US" sz="3200" b="1" dirty="0" smtClean="0"/>
              <a:t>Timely</a:t>
            </a:r>
            <a:endParaRPr lang="en-US" sz="3200" dirty="0" smtClean="0"/>
          </a:p>
          <a:p>
            <a:pPr marL="457200" indent="-457200">
              <a:buFont typeface="Arial" panose="020B0604020202020204" pitchFamily="34" charset="0"/>
              <a:buChar char="•"/>
            </a:pPr>
            <a:r>
              <a:rPr lang="en-US" sz="3200" dirty="0" smtClean="0"/>
              <a:t>Recognition is most effective when given in a timely manner. Unfortunately, the association between contribution and recognition weakens over time. </a:t>
            </a:r>
          </a:p>
          <a:p>
            <a:pPr marL="457200" indent="-457200">
              <a:buFont typeface="Arial" panose="020B0604020202020204" pitchFamily="34" charset="0"/>
              <a:buChar char="•"/>
            </a:pPr>
            <a:r>
              <a:rPr lang="en-US" sz="3200" dirty="0" smtClean="0"/>
              <a:t>Aim to give recognition as soon as possible to produce a clear connection to positive behavior.</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304899"/>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Building a Reward &amp; </a:t>
            </a:r>
          </a:p>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Recognition Program</a:t>
            </a:r>
          </a:p>
        </p:txBody>
      </p:sp>
      <p:sp>
        <p:nvSpPr>
          <p:cNvPr id="2" name="TextBox 1"/>
          <p:cNvSpPr txBox="1"/>
          <p:nvPr/>
        </p:nvSpPr>
        <p:spPr>
          <a:xfrm>
            <a:off x="584835" y="1659890"/>
            <a:ext cx="7974330" cy="4030980"/>
          </a:xfrm>
          <a:prstGeom prst="rect">
            <a:avLst/>
          </a:prstGeom>
          <a:noFill/>
        </p:spPr>
        <p:txBody>
          <a:bodyPr wrap="square">
            <a:spAutoFit/>
          </a:bodyPr>
          <a:lstStyle/>
          <a:p>
            <a:pPr marL="0" indent="0">
              <a:buFont typeface="Arial" panose="020B0604020202020204" pitchFamily="34" charset="0"/>
              <a:buNone/>
            </a:pPr>
            <a:r>
              <a:rPr lang="en-US" sz="3200" b="1" dirty="0" smtClean="0"/>
              <a:t>Frequent</a:t>
            </a:r>
          </a:p>
          <a:p>
            <a:pPr marL="457200" indent="-457200">
              <a:buFont typeface="Arial" panose="020B0604020202020204" pitchFamily="34" charset="0"/>
              <a:buChar char="•"/>
            </a:pPr>
            <a:r>
              <a:rPr lang="en-US" sz="3200" dirty="0" smtClean="0"/>
              <a:t>Frequent recognition translates into more engaged employees, stronger business results, and lower turnover. </a:t>
            </a:r>
          </a:p>
          <a:p>
            <a:pPr marL="0" indent="0">
              <a:buFont typeface="Arial" panose="020B0604020202020204" pitchFamily="34" charset="0"/>
              <a:buNone/>
            </a:pPr>
            <a:r>
              <a:rPr lang="en-US" sz="3200" b="1" dirty="0" smtClean="0"/>
              <a:t>Specific</a:t>
            </a:r>
            <a:endParaRPr lang="en-US" sz="3200" dirty="0" smtClean="0"/>
          </a:p>
          <a:p>
            <a:pPr marL="457200" indent="-457200">
              <a:buFont typeface="Arial" panose="020B0604020202020204" pitchFamily="34" charset="0"/>
              <a:buChar char="•"/>
            </a:pPr>
            <a:r>
              <a:rPr lang="en-US" sz="3200" dirty="0" smtClean="0"/>
              <a:t>Specific recognition helps employees understand exactly which of their actions contributed to their team’s goal.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Types of  Reward &amp; Recognition</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When </a:t>
            </a:r>
            <a:r>
              <a:rPr lang="en-IN" altLang="en-US" sz="2600" dirty="0" smtClean="0">
                <a:latin typeface="Times New Roman" panose="02020603050405020304" pitchFamily="18" charset="0"/>
                <a:cs typeface="Times New Roman" panose="02020603050405020304" pitchFamily="18" charset="0"/>
                <a:sym typeface="+mn-ea"/>
              </a:rPr>
              <a:t>Reward &amp; Recognition?</a:t>
            </a:r>
            <a:endParaRPr lang="en-IN" altLang="en-US" sz="2600" dirty="0" smtClean="0">
              <a:solidFill>
                <a:schemeClr val="tx1"/>
              </a:solidFill>
              <a:latin typeface="Times New Roman" panose="02020603050405020304" pitchFamily="18" charset="0"/>
              <a:cs typeface="Times New Roman" panose="02020603050405020304" pitchFamily="18" charset="0"/>
              <a:sym typeface="+mn-ea"/>
            </a:endParaRP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Milestones in Reward &amp; Recognition </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Building a Reward &amp; Recognition Program</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76200" y="304899"/>
            <a:ext cx="8763000" cy="1198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Building a Reward &amp; </a:t>
            </a:r>
          </a:p>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Recognition Program</a:t>
            </a:r>
          </a:p>
        </p:txBody>
      </p:sp>
      <p:sp>
        <p:nvSpPr>
          <p:cNvPr id="2" name="TextBox 1"/>
          <p:cNvSpPr txBox="1"/>
          <p:nvPr/>
        </p:nvSpPr>
        <p:spPr>
          <a:xfrm>
            <a:off x="584835" y="1659890"/>
            <a:ext cx="7974330" cy="4030980"/>
          </a:xfrm>
          <a:prstGeom prst="rect">
            <a:avLst/>
          </a:prstGeom>
          <a:noFill/>
        </p:spPr>
        <p:txBody>
          <a:bodyPr wrap="square">
            <a:spAutoFit/>
          </a:bodyPr>
          <a:lstStyle/>
          <a:p>
            <a:pPr marL="0" indent="0">
              <a:buFont typeface="Arial" panose="020B0604020202020204" pitchFamily="34" charset="0"/>
              <a:buNone/>
            </a:pPr>
            <a:r>
              <a:rPr lang="en-US" sz="3200" b="1" dirty="0" smtClean="0"/>
              <a:t>Visible recognition </a:t>
            </a:r>
          </a:p>
          <a:p>
            <a:pPr marL="457200" indent="-457200">
              <a:buFont typeface="Arial" panose="020B0604020202020204" pitchFamily="34" charset="0"/>
              <a:buChar char="•"/>
            </a:pPr>
            <a:r>
              <a:rPr lang="en-IN" altLang="en-US" sz="3200" dirty="0" smtClean="0"/>
              <a:t>It </a:t>
            </a:r>
            <a:r>
              <a:rPr lang="en-US" sz="3200" dirty="0" smtClean="0"/>
              <a:t>provides examples of commendable behavior, actions, and contributions that others can repeat.</a:t>
            </a:r>
          </a:p>
          <a:p>
            <a:pPr marL="0" indent="0">
              <a:buFont typeface="Arial" panose="020B0604020202020204" pitchFamily="34" charset="0"/>
              <a:buNone/>
            </a:pPr>
            <a:r>
              <a:rPr lang="en-US" sz="3200" b="1" dirty="0" smtClean="0"/>
              <a:t>Inclusive</a:t>
            </a:r>
            <a:endParaRPr lang="en-US" sz="3200" dirty="0" smtClean="0"/>
          </a:p>
          <a:p>
            <a:pPr marL="457200" indent="-457200">
              <a:buFont typeface="Arial" panose="020B0604020202020204" pitchFamily="34" charset="0"/>
              <a:buChar char="•"/>
            </a:pPr>
            <a:r>
              <a:rPr lang="en-US" sz="3200" dirty="0" smtClean="0"/>
              <a:t>Inclusive recognition helps foster a sense of equity, belonging, and psychological safety for all employees.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20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21</a:t>
            </a:fld>
            <a:endParaRPr kumimoji="0" lang="en-US" sz="1000" b="0">
              <a:solidFill>
                <a:schemeClr val="tx1"/>
              </a:solidFill>
            </a:endParaRPr>
          </a:p>
        </p:txBody>
      </p:sp>
      <p:pic>
        <p:nvPicPr>
          <p:cNvPr id="4" name="Picture 3" descr="P49-e1599754975789"/>
          <p:cNvPicPr>
            <a:picLocks noChangeAspect="1"/>
          </p:cNvPicPr>
          <p:nvPr/>
        </p:nvPicPr>
        <p:blipFill>
          <a:blip r:embed="rId2"/>
          <a:stretch>
            <a:fillRect/>
          </a:stretch>
        </p:blipFill>
        <p:spPr>
          <a:xfrm>
            <a:off x="609600" y="685800"/>
            <a:ext cx="8047355" cy="5713730"/>
          </a:xfrm>
          <a:prstGeom prst="rect">
            <a:avLst/>
          </a:prstGeom>
        </p:spPr>
      </p:pic>
    </p:spTree>
  </p:cSld>
  <p:clrMapOvr>
    <a:masterClrMapping/>
  </p:clrMapOvr>
  <p:transition spd="slow">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3107690"/>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Companies use rewards and recognition to motivate employees and demonstrate that they are appreciated. </a:t>
            </a:r>
          </a:p>
          <a:p>
            <a:pPr marL="514350" indent="-514350">
              <a:buFont typeface="Wingdings" panose="05000000000000000000" pitchFamily="2" charset="2"/>
              <a:buChar char="ü"/>
            </a:pPr>
            <a:r>
              <a:rPr lang="en-US" sz="2800" dirty="0" smtClean="0"/>
              <a:t>Often, rewards and recognition take the form of extra compensation for employees who carry out the activities in their role description and meet their objectives.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22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sz="2000" dirty="0" smtClean="0">
                <a:solidFill>
                  <a:schemeClr val="tx1">
                    <a:lumMod val="75000"/>
                    <a:lumOff val="25000"/>
                  </a:schemeClr>
                </a:solidFill>
              </a:rPr>
              <a:t>Google.com</a:t>
            </a:r>
          </a:p>
          <a:p>
            <a:pPr marL="800100" lvl="1" indent="-342900">
              <a:buFont typeface="Arial" pitchFamily="34" charset="0"/>
              <a:buChar char="•"/>
            </a:pPr>
            <a:r>
              <a:rPr lang="en-US" sz="2000" dirty="0" smtClean="0">
                <a:solidFill>
                  <a:schemeClr val="tx1">
                    <a:lumMod val="75000"/>
                    <a:lumOff val="25000"/>
                  </a:schemeClr>
                </a:solidFill>
              </a:rPr>
              <a:t>Wikipedia.org</a:t>
            </a:r>
          </a:p>
          <a:p>
            <a:pPr marL="800100" lvl="1" indent="-342900">
              <a:buFont typeface="Arial" pitchFamily="34" charset="0"/>
              <a:buChar char="•"/>
            </a:pPr>
            <a:r>
              <a:rPr lang="en-US" sz="2000" dirty="0" smtClean="0">
                <a:solidFill>
                  <a:schemeClr val="tx1">
                    <a:lumMod val="75000"/>
                    <a:lumOff val="25000"/>
                  </a:schemeClr>
                </a:solidFill>
              </a:rPr>
              <a:t>Studymafia.org</a:t>
            </a:r>
          </a:p>
          <a:p>
            <a:pPr marL="800100" lvl="1" indent="-342900">
              <a:buFont typeface="Arial" pitchFamily="34" charset="0"/>
              <a:buChar char="•"/>
            </a:pPr>
            <a:r>
              <a:rPr lang="en-US" sz="2000" dirty="0" smtClean="0">
                <a:solidFill>
                  <a:schemeClr val="tx1">
                    <a:lumMod val="75000"/>
                    <a:lumOff val="25000"/>
                  </a:schemeClr>
                </a:solidFill>
              </a:rPr>
              <a:t>Slidespanda.com</a:t>
            </a:r>
          </a:p>
        </p:txBody>
      </p:sp>
    </p:spTree>
    <p:extLst>
      <p:ext uri="{BB962C8B-B14F-4D97-AF65-F5344CB8AC3E}">
        <p14:creationId xmlns:p14="http://schemas.microsoft.com/office/powerpoint/2010/main" val="1315112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54762091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603375"/>
            <a:ext cx="825119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dirty="0" smtClean="0"/>
              <a:t>    </a:t>
            </a:r>
            <a:r>
              <a:rPr sz="3000" dirty="0" smtClean="0"/>
              <a:t>Rewards and Recognition is a system where people are acknowledged for their performance in intrinsic or extrinsic ways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Rewards-Recognition-Glossary-creatives-1024x410"/>
          <p:cNvPicPr>
            <a:picLocks noChangeAspect="1"/>
          </p:cNvPicPr>
          <p:nvPr/>
        </p:nvPicPr>
        <p:blipFill>
          <a:blip r:embed="rId3"/>
          <a:stretch>
            <a:fillRect/>
          </a:stretch>
        </p:blipFill>
        <p:spPr>
          <a:xfrm>
            <a:off x="914400" y="3352800"/>
            <a:ext cx="7315835" cy="292925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smtClean="0">
                <a:solidFill>
                  <a:schemeClr val="accent2"/>
                </a:solidFill>
                <a:latin typeface="Times New Roman" panose="02020603050405020304" pitchFamily="18" charset="0"/>
                <a:cs typeface="Times New Roman" panose="02020603050405020304" pitchFamily="18" charset="0"/>
              </a:rPr>
              <a:t>Introduction</a:t>
            </a:r>
            <a:endParaRPr lang="en-US" altLang="en-US"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727075" y="1596390"/>
            <a:ext cx="795782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Recognition &amp; Reward is present in a work environment where there is appropriate acknowledgement and appreciation of employees’ efforts in a fair and timely manner. </a:t>
            </a:r>
          </a:p>
          <a:p>
            <a:r>
              <a:rPr lang="en-US" sz="3000" dirty="0" smtClean="0"/>
              <a:t>This includes appropriate and regular financial compensation, as well as employee or team celebrations, recognition of years served, and/or milestones reached.</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5</a:t>
            </a:fld>
            <a:endParaRPr lang="en-US" altLang="en-US" sz="1400" dirty="0">
              <a:solidFill>
                <a:srgbClr val="0039A6"/>
              </a:solidFill>
              <a:latin typeface="Myriad Web Pro" charset="0"/>
            </a:endParaRPr>
          </a:p>
        </p:txBody>
      </p:sp>
      <p:pic>
        <p:nvPicPr>
          <p:cNvPr id="3" name="Picture 2" descr="Rewards-vs-recognition-1"/>
          <p:cNvPicPr>
            <a:picLocks noChangeAspect="1"/>
          </p:cNvPicPr>
          <p:nvPr/>
        </p:nvPicPr>
        <p:blipFill>
          <a:blip r:embed="rId3"/>
          <a:srcRect b="8092"/>
          <a:stretch>
            <a:fillRect/>
          </a:stretch>
        </p:blipFill>
        <p:spPr>
          <a:xfrm>
            <a:off x="179070" y="304800"/>
            <a:ext cx="8755380" cy="6035675"/>
          </a:xfrm>
          <a:prstGeom prst="rect">
            <a:avLst/>
          </a:prstGeom>
        </p:spPr>
      </p:pic>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Rewards &amp; Recognition</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Bonuses</a:t>
            </a:r>
          </a:p>
          <a:p>
            <a:pPr marL="457200" indent="-457200">
              <a:buFont typeface="Arial" panose="020B0604020202020204" pitchFamily="34" charset="0"/>
              <a:buChar char="•"/>
            </a:pPr>
            <a:r>
              <a:rPr lang="en-US" sz="3000" dirty="0" smtClean="0"/>
              <a:t>There are many types of bonuses, ranging from small to large.</a:t>
            </a:r>
          </a:p>
          <a:p>
            <a:pPr marL="457200" indent="-457200">
              <a:buFont typeface="Arial" panose="020B0604020202020204" pitchFamily="34" charset="0"/>
              <a:buChar char="•"/>
            </a:pPr>
            <a:r>
              <a:rPr lang="en-US" sz="3000" dirty="0" smtClean="0"/>
              <a:t>Small bonuses, sometimes called spot bonuses because they’re given “on the spot,” are small monetary rewards given frequently by one colleague to another in recognition of a valuable contribution.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Rewards &amp; Recognition</a:t>
            </a:r>
          </a:p>
        </p:txBody>
      </p:sp>
      <p:sp>
        <p:nvSpPr>
          <p:cNvPr id="2" name="TextBox 1"/>
          <p:cNvSpPr txBox="1"/>
          <p:nvPr/>
        </p:nvSpPr>
        <p:spPr>
          <a:xfrm>
            <a:off x="609600" y="1676400"/>
            <a:ext cx="7696200" cy="3784600"/>
          </a:xfrm>
          <a:prstGeom prst="rect">
            <a:avLst/>
          </a:prstGeom>
          <a:noFill/>
        </p:spPr>
        <p:txBody>
          <a:bodyPr wrap="square">
            <a:spAutoFit/>
          </a:bodyPr>
          <a:lstStyle/>
          <a:p>
            <a:pPr marL="0" indent="0">
              <a:buFont typeface="Arial" panose="020B0604020202020204" pitchFamily="34" charset="0"/>
              <a:buNone/>
            </a:pPr>
            <a:r>
              <a:rPr lang="en-US" sz="3000" b="1" dirty="0" smtClean="0"/>
              <a:t>Written praise</a:t>
            </a:r>
          </a:p>
          <a:p>
            <a:pPr marL="457200" indent="-457200">
              <a:buFont typeface="Arial" panose="020B0604020202020204" pitchFamily="34" charset="0"/>
              <a:buChar char="•"/>
            </a:pPr>
            <a:r>
              <a:rPr lang="en-US" sz="3000" dirty="0" smtClean="0"/>
              <a:t>Writing thank-you notes can not only show appreciation, but is tangible proof of an employee’s contributions. </a:t>
            </a:r>
          </a:p>
          <a:p>
            <a:pPr marL="457200" indent="-457200">
              <a:buFont typeface="Arial" panose="020B0604020202020204" pitchFamily="34" charset="0"/>
              <a:buChar char="•"/>
            </a:pPr>
            <a:r>
              <a:rPr lang="en-US" sz="3000" dirty="0" smtClean="0"/>
              <a:t>Written praise is a flexible method of recognition and notes of praise are almost universally appreciated, whether written or sent as electronic communication.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Rewards &amp; Recognition</a:t>
            </a:r>
          </a:p>
        </p:txBody>
      </p:sp>
      <p:sp>
        <p:nvSpPr>
          <p:cNvPr id="2" name="TextBox 1"/>
          <p:cNvSpPr txBox="1"/>
          <p:nvPr/>
        </p:nvSpPr>
        <p:spPr>
          <a:xfrm>
            <a:off x="609600" y="1676400"/>
            <a:ext cx="7696200" cy="3322955"/>
          </a:xfrm>
          <a:prstGeom prst="rect">
            <a:avLst/>
          </a:prstGeom>
          <a:noFill/>
        </p:spPr>
        <p:txBody>
          <a:bodyPr wrap="square">
            <a:spAutoFit/>
          </a:bodyPr>
          <a:lstStyle/>
          <a:p>
            <a:pPr marL="0" indent="0">
              <a:buFont typeface="Arial" panose="020B0604020202020204" pitchFamily="34" charset="0"/>
              <a:buNone/>
            </a:pPr>
            <a:r>
              <a:rPr lang="en-US" sz="3000" b="1" dirty="0" smtClean="0"/>
              <a:t>Verbal praise</a:t>
            </a:r>
          </a:p>
          <a:p>
            <a:pPr marL="457200" indent="-457200">
              <a:buFont typeface="Arial" panose="020B0604020202020204" pitchFamily="34" charset="0"/>
              <a:buChar char="•"/>
            </a:pPr>
            <a:r>
              <a:rPr lang="en-US" sz="3000" dirty="0" smtClean="0"/>
              <a:t>Verbal praise is perhaps the oldest, and longest-standing form of peer-to-peer recognition in the workplace. </a:t>
            </a:r>
          </a:p>
          <a:p>
            <a:pPr marL="457200" indent="-457200">
              <a:buFont typeface="Arial" panose="020B0604020202020204" pitchFamily="34" charset="0"/>
              <a:buChar char="•"/>
            </a:pPr>
            <a:r>
              <a:rPr lang="en-US" sz="3000" dirty="0" smtClean="0"/>
              <a:t>Verbal praise is given by colleagues, generally in an ad-hoc fashion, in recognition of a staff member's valuable contribution.</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When Reward &amp; Recognition?</a:t>
            </a:r>
          </a:p>
        </p:txBody>
      </p:sp>
      <p:sp>
        <p:nvSpPr>
          <p:cNvPr id="2" name="TextBox 1"/>
          <p:cNvSpPr txBox="1"/>
          <p:nvPr/>
        </p:nvSpPr>
        <p:spPr>
          <a:xfrm>
            <a:off x="609600" y="1676400"/>
            <a:ext cx="7696200" cy="3507740"/>
          </a:xfrm>
          <a:prstGeom prst="rect">
            <a:avLst/>
          </a:prstGeom>
          <a:noFill/>
        </p:spPr>
        <p:txBody>
          <a:bodyPr wrap="square">
            <a:spAutoFit/>
          </a:bodyPr>
          <a:lstStyle/>
          <a:p>
            <a:pPr marL="0" indent="0">
              <a:buFont typeface="Arial" panose="020B0604020202020204" pitchFamily="34" charset="0"/>
              <a:buNone/>
            </a:pPr>
            <a:r>
              <a:rPr lang="en-US" sz="3000" b="1" dirty="0" smtClean="0"/>
              <a:t>Employee’s first day</a:t>
            </a:r>
          </a:p>
          <a:p>
            <a:pPr marL="457200" indent="-457200">
              <a:buFont typeface="Arial" panose="020B0604020202020204" pitchFamily="34" charset="0"/>
              <a:buChar char="•"/>
            </a:pPr>
            <a:r>
              <a:rPr lang="en-US" sz="3200" dirty="0" smtClean="0"/>
              <a:t>Should you recognize employees before they even start working? We think yes.</a:t>
            </a:r>
          </a:p>
          <a:p>
            <a:pPr marL="457200" indent="-457200">
              <a:buFont typeface="Arial" panose="020B0604020202020204" pitchFamily="34" charset="0"/>
              <a:buChar char="•"/>
            </a:pPr>
            <a:r>
              <a:rPr lang="en-US" sz="3200" dirty="0" smtClean="0"/>
              <a:t>Besides, we think the stressful process of interviewing, negotiating, and making it through first days or weeks definitely deserves some kudos!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Green Color">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reen Color">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Green Colo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reen Colo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reen Colo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reen Colo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reen Colo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reen Colo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reen Colo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reen Colo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reen Colo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reen Colo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reen Colo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reen Colo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reen Color 13">
        <a:dk1>
          <a:srgbClr val="000000"/>
        </a:dk1>
        <a:lt1>
          <a:srgbClr val="FFFFFF"/>
        </a:lt1>
        <a:dk2>
          <a:srgbClr val="000000"/>
        </a:dk2>
        <a:lt2>
          <a:srgbClr val="969696"/>
        </a:lt2>
        <a:accent1>
          <a:srgbClr val="009900"/>
        </a:accent1>
        <a:accent2>
          <a:srgbClr val="99CC00"/>
        </a:accent2>
        <a:accent3>
          <a:srgbClr val="FFFFFF"/>
        </a:accent3>
        <a:accent4>
          <a:srgbClr val="000000"/>
        </a:accent4>
        <a:accent5>
          <a:srgbClr val="AACAAA"/>
        </a:accent5>
        <a:accent6>
          <a:srgbClr val="8AB900"/>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959</Words>
  <Application>Microsoft Office PowerPoint</Application>
  <PresentationFormat>On-screen Show (4:3)</PresentationFormat>
  <Paragraphs>326</Paragraphs>
  <Slides>24</Slides>
  <Notes>21</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7_SEPDPO</vt:lpstr>
      <vt:lpstr>Green Color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912</cp:revision>
  <cp:lastPrinted>2014-09-05T11:57:00Z</cp:lastPrinted>
  <dcterms:created xsi:type="dcterms:W3CDTF">2014-04-08T13:15:00Z</dcterms:created>
  <dcterms:modified xsi:type="dcterms:W3CDTF">2023-01-10T10:54:47Z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44B4E12DB5B14BDA86A4BCFDB287DE2F</vt:lpwstr>
  </property>
  <property fmtid="{D5CDD505-2E9C-101B-9397-08002B2CF9AE}" pid="3" name="KSOProductBuildVer">
    <vt:lpwstr>1033-11.2.0.11440</vt:lpwstr>
  </property>
</Properties>
</file>