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91" r:id="rId2"/>
  </p:sldMasterIdLst>
  <p:notesMasterIdLst>
    <p:notesMasterId r:id="rId27"/>
  </p:notesMasterIdLst>
  <p:handoutMasterIdLst>
    <p:handoutMasterId r:id="rId28"/>
  </p:handoutMasterIdLst>
  <p:sldIdLst>
    <p:sldId id="521" r:id="rId3"/>
    <p:sldId id="322" r:id="rId4"/>
    <p:sldId id="324" r:id="rId5"/>
    <p:sldId id="362" r:id="rId6"/>
    <p:sldId id="397" r:id="rId7"/>
    <p:sldId id="425" r:id="rId8"/>
    <p:sldId id="506" r:id="rId9"/>
    <p:sldId id="507" r:id="rId10"/>
    <p:sldId id="508" r:id="rId11"/>
    <p:sldId id="509" r:id="rId12"/>
    <p:sldId id="510" r:id="rId13"/>
    <p:sldId id="511" r:id="rId14"/>
    <p:sldId id="473" r:id="rId15"/>
    <p:sldId id="512" r:id="rId16"/>
    <p:sldId id="513" r:id="rId17"/>
    <p:sldId id="514" r:id="rId18"/>
    <p:sldId id="495" r:id="rId19"/>
    <p:sldId id="515" r:id="rId20"/>
    <p:sldId id="516" r:id="rId21"/>
    <p:sldId id="517" r:id="rId22"/>
    <p:sldId id="518" r:id="rId23"/>
    <p:sldId id="351" r:id="rId24"/>
    <p:sldId id="519" r:id="rId25"/>
    <p:sldId id="520"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9A6"/>
    <a:srgbClr val="006600"/>
    <a:srgbClr val="028432"/>
    <a:srgbClr val="E7E7D8"/>
    <a:srgbClr val="0536C6"/>
    <a:srgbClr val="923739"/>
    <a:srgbClr val="FF3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4" autoAdjust="0"/>
    <p:restoredTop sz="77728" autoAdjust="0"/>
  </p:normalViewPr>
  <p:slideViewPr>
    <p:cSldViewPr>
      <p:cViewPr>
        <p:scale>
          <a:sx n="51" d="100"/>
          <a:sy n="51" d="100"/>
        </p:scale>
        <p:origin x="-1548" y="-460"/>
      </p:cViewPr>
      <p:guideLst>
        <p:guide orient="horz" pos="2136"/>
        <p:guide pos="2928"/>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90"/>
    </p:cViewPr>
  </p:sorterViewPr>
  <p:notesViewPr>
    <p:cSldViewPr>
      <p:cViewPr>
        <p:scale>
          <a:sx n="120" d="100"/>
          <a:sy n="120" d="100"/>
        </p:scale>
        <p:origin x="-1542" y="72"/>
      </p:cViewPr>
      <p:guideLst>
        <p:guide orient="horz" pos="2895"/>
        <p:guide pos="22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cs typeface="Arial" panose="020B0604020202020204"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cs typeface="Arial" panose="020B0604020202020204" pitchFamily="34" charset="0"/>
              </a:defRPr>
            </a:lvl1pPr>
          </a:lstStyle>
          <a:p>
            <a:pPr>
              <a:defRPr/>
            </a:pPr>
            <a:fld id="{F399AABF-9665-440D-90EB-75FD43261E79}" type="datetimeFigureOut">
              <a:rPr lang="en-US"/>
              <a:t>1/10/2023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cs typeface="Arial" panose="020B0604020202020204"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AD26005-350B-4663-8083-A0ECEF69C9D7}" type="slidenum">
              <a:rPr lang="en-US" altLang="en-US"/>
              <a:t>‹#›</a:t>
            </a:fld>
            <a:endParaRPr lang="en-US" altLang="en-US" dirty="0"/>
          </a:p>
        </p:txBody>
      </p:sp>
    </p:spTree>
    <p:extLst>
      <p:ext uri="{BB962C8B-B14F-4D97-AF65-F5344CB8AC3E}">
        <p14:creationId xmlns:p14="http://schemas.microsoft.com/office/powerpoint/2010/main" val="23771786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C4A6A58F-D608-4BEA-9705-1B2C4FF196D8}" type="datetimeFigureOut">
              <a:rPr lang="en-US"/>
              <a:t>1/10/2023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lstStyle>
            <a:lvl1pPr algn="r" eaLnBrk="1" hangingPunct="1">
              <a:defRPr sz="1200"/>
            </a:lvl1pPr>
          </a:lstStyle>
          <a:p>
            <a:pPr>
              <a:defRPr/>
            </a:pPr>
            <a:fld id="{01C3C041-5338-46DC-B5C2-45D7FFBDD6E7}" type="slidenum">
              <a:rPr lang="en-US" altLang="en-US"/>
              <a:t>‹#›</a:t>
            </a:fld>
            <a:endParaRPr lang="en-US" altLang="en-US" dirty="0"/>
          </a:p>
        </p:txBody>
      </p:sp>
    </p:spTree>
    <p:extLst>
      <p:ext uri="{BB962C8B-B14F-4D97-AF65-F5344CB8AC3E}">
        <p14:creationId xmlns:p14="http://schemas.microsoft.com/office/powerpoint/2010/main" val="36438271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xfrm>
            <a:off x="3970340" y="8829675"/>
            <a:ext cx="3038475" cy="465138"/>
          </a:xfrm>
          <a:prstGeom prst="rect">
            <a:avLst/>
          </a:prstGeom>
          <a:ln>
            <a:miter lim="800000"/>
            <a:headEnd/>
            <a:tailEnd/>
          </a:ln>
        </p:spPr>
        <p:txBody>
          <a:bodyPr wrap="square" lIns="91430" tIns="45714" rIns="91430" bIns="45714" numCol="1" anchorCtr="0" compatLnSpc="1">
            <a:prstTxWarp prst="textNoShape">
              <a:avLst/>
            </a:prstTxWarp>
          </a:bodyPr>
          <a:lstStyle/>
          <a:p>
            <a:pPr fontAlgn="base">
              <a:spcBef>
                <a:spcPct val="0"/>
              </a:spcBef>
              <a:spcAft>
                <a:spcPct val="0"/>
              </a:spcAft>
              <a:defRPr/>
            </a:pPr>
            <a:fld id="{AC72EDED-AAB0-413F-9A10-EE6D060E3242}" type="slidenum">
              <a:rPr lang="en-US" smtClean="0"/>
              <a:pPr fontAlgn="base">
                <a:spcBef>
                  <a:spcPct val="0"/>
                </a:spcBef>
                <a:spcAft>
                  <a:spcPct val="0"/>
                </a:spcAft>
                <a:defRPr/>
              </a:pPr>
              <a:t>1</a:t>
            </a:fld>
            <a:endParaRPr lang="en-US" dirty="0" smtClean="0"/>
          </a:p>
        </p:txBody>
      </p:sp>
      <p:sp>
        <p:nvSpPr>
          <p:cNvPr id="38915" name="Rectangle 2"/>
          <p:cNvSpPr>
            <a:spLocks noGrp="1" noRot="1" noChangeAspect="1" noChangeArrowheads="1" noTextEdit="1"/>
          </p:cNvSpPr>
          <p:nvPr>
            <p:ph type="sldImg"/>
          </p:nvPr>
        </p:nvSpPr>
        <p:spPr bwMode="auto">
          <a:xfrm>
            <a:off x="1181100" y="696913"/>
            <a:ext cx="4648200" cy="3486150"/>
          </a:xfrm>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10</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11</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13</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14</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15</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18</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19</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2</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20</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22</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3</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701675" y="4416425"/>
            <a:ext cx="5607050" cy="2711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lnSpc>
                <a:spcPct val="150000"/>
              </a:lnSpc>
              <a:spcBef>
                <a:spcPct val="0"/>
              </a:spcBef>
            </a:pPr>
            <a:r>
              <a:rPr lang="en-US" altLang="en-US" b="1" dirty="0" smtClean="0">
                <a:latin typeface="Arial" panose="020B0604020202020204" pitchFamily="34" charset="0"/>
                <a:cs typeface="Arial" panose="020B0604020202020204" pitchFamily="34" charset="0"/>
              </a:rPr>
              <a:t>SAY:</a:t>
            </a:r>
            <a:br>
              <a:rPr lang="en-US" altLang="en-US" b="1" dirty="0" smtClean="0">
                <a:latin typeface="Arial" panose="020B0604020202020204" pitchFamily="34" charset="0"/>
                <a:cs typeface="Arial" panose="020B0604020202020204" pitchFamily="34" charset="0"/>
              </a:rPr>
            </a:br>
            <a:r>
              <a:rPr lang="en-US" altLang="en-US" b="1" dirty="0" smtClean="0">
                <a:latin typeface="Arial" panose="020B0604020202020204" pitchFamily="34" charset="0"/>
                <a:cs typeface="Arial" panose="020B0604020202020204" pitchFamily="34" charset="0"/>
              </a:rPr>
              <a:t/>
            </a:r>
            <a:br>
              <a:rPr lang="en-US" altLang="en-US" b="1"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Before we wrap up the course, let’s review what we have learned today.</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During this course, we have</a:t>
            </a:r>
          </a:p>
          <a:p>
            <a:pPr eaLnBrk="1" hangingPunct="1">
              <a:lnSpc>
                <a:spcPct val="150000"/>
              </a:lnSpc>
              <a:spcBef>
                <a:spcPct val="0"/>
              </a:spcBef>
            </a:pP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dirty="0" smtClean="0">
                <a:latin typeface="Arial" panose="020B0604020202020204" pitchFamily="34" charset="0"/>
                <a:cs typeface="Arial" panose="020B0604020202020204" pitchFamily="34" charset="0"/>
              </a:rPr>
              <a:t>&lt;</a:t>
            </a:r>
            <a:r>
              <a:rPr lang="en-US" altLang="en-US" b="1" dirty="0" smtClean="0">
                <a:latin typeface="Arial" panose="020B0604020202020204" pitchFamily="34" charset="0"/>
                <a:cs typeface="Arial" panose="020B0604020202020204" pitchFamily="34" charset="0"/>
              </a:rPr>
              <a:t>READ</a:t>
            </a:r>
            <a:r>
              <a:rPr lang="en-US" altLang="en-US" dirty="0" smtClean="0">
                <a:latin typeface="Arial" panose="020B0604020202020204" pitchFamily="34" charset="0"/>
                <a:cs typeface="Arial" panose="020B0604020202020204" pitchFamily="34" charset="0"/>
              </a:rPr>
              <a:t> the bullets from the slide.&gt;</a:t>
            </a:r>
          </a:p>
          <a:p>
            <a:pPr eaLnBrk="1" hangingPunct="1">
              <a:lnSpc>
                <a:spcPct val="150000"/>
              </a:lnSpc>
              <a:spcBef>
                <a:spcPct val="0"/>
              </a:spcBef>
            </a:pPr>
            <a:endParaRPr lang="en-US" altLang="en-US" dirty="0" smtClean="0">
              <a:latin typeface="Arial" panose="020B0604020202020204" pitchFamily="34" charset="0"/>
              <a:cs typeface="Arial" panose="020B0604020202020204" pitchFamily="34" charset="0"/>
            </a:endParaRPr>
          </a:p>
          <a:p>
            <a:pPr eaLnBrk="1" hangingPunct="1">
              <a:lnSpc>
                <a:spcPct val="150000"/>
              </a:lnSpc>
              <a:spcBef>
                <a:spcPct val="0"/>
              </a:spcBef>
            </a:pPr>
            <a:r>
              <a:rPr lang="en-US" altLang="en-US" b="1" dirty="0" smtClean="0">
                <a:solidFill>
                  <a:srgbClr val="000000"/>
                </a:solidFill>
                <a:latin typeface="Arial" panose="020B0604020202020204" pitchFamily="34" charset="0"/>
                <a:cs typeface="Arial" panose="020B0604020202020204" pitchFamily="34" charset="0"/>
              </a:rPr>
              <a:t>GO</a:t>
            </a:r>
            <a:r>
              <a:rPr lang="en-US" altLang="en-US" dirty="0" smtClean="0">
                <a:solidFill>
                  <a:srgbClr val="000000"/>
                </a:solidFill>
                <a:latin typeface="Arial" panose="020B0604020202020204" pitchFamily="34" charset="0"/>
                <a:cs typeface="Arial" panose="020B0604020202020204" pitchFamily="34" charset="0"/>
              </a:rPr>
              <a:t> to next slide.</a:t>
            </a:r>
            <a:endParaRPr lang="en-US" altLang="en-US" dirty="0" smtClean="0">
              <a:latin typeface="Arial" panose="020B0604020202020204" pitchFamily="34" charset="0"/>
              <a:cs typeface="Arial" panose="020B0604020202020204" pitchFamily="34"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923737-DF2C-4C05-AA71-4B5989D14E08}" type="slidenum">
              <a:rPr lang="en-US" altLang="en-US" smtClean="0"/>
              <a:t>4</a:t>
            </a:fld>
            <a:endParaRPr lang="en-US" altLang="en-US" dirty="0" smtClean="0"/>
          </a:p>
        </p:txBody>
      </p:sp>
      <p:sp>
        <p:nvSpPr>
          <p:cNvPr id="109573"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86A23028-C590-431B-AD6C-EE2EE647D4B7}" type="datetime1">
              <a:rPr lang="en-US" altLang="en-US" smtClean="0"/>
              <a:t>1/10/2023</a:t>
            </a:fld>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5</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6</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7</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8</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701675" y="4416425"/>
            <a:ext cx="5607050" cy="3873500"/>
          </a:xfrm>
        </p:spPr>
        <p:txBody>
          <a:bodyPr/>
          <a:lstStyle/>
          <a:p>
            <a:pPr>
              <a:lnSpc>
                <a:spcPct val="150000"/>
              </a:lnSpc>
              <a:defRPr/>
            </a:pPr>
            <a:r>
              <a:rPr lang="en-US" b="1" dirty="0" smtClean="0">
                <a:latin typeface="Arial" panose="020B0604020202020204" pitchFamily="34" charset="0"/>
                <a:cs typeface="Arial" panose="020B0604020202020204" pitchFamily="34" charset="0"/>
              </a:rPr>
              <a:t>SAY:</a:t>
            </a:r>
            <a:br>
              <a:rPr lang="en-US" b="1"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lnSpc>
                <a:spcPct val="150000"/>
              </a:lnSpc>
              <a:defRPr/>
            </a:pPr>
            <a:r>
              <a:rPr lang="en-US" dirty="0" smtClean="0">
                <a:latin typeface="Arial" panose="020B0604020202020204" pitchFamily="34" charset="0"/>
                <a:cs typeface="Arial" panose="020B0604020202020204" pitchFamily="34" charset="0"/>
              </a:rPr>
              <a:t>The purpose of epidemiology in public health practice is to</a:t>
            </a:r>
          </a:p>
          <a:p>
            <a:pPr>
              <a:lnSpc>
                <a:spcPct val="150000"/>
              </a:lnSpc>
              <a:defRPr/>
            </a:pPr>
            <a:endParaRPr lang="en-US" dirty="0" smtClean="0">
              <a:latin typeface="Arial" panose="020B0604020202020204" pitchFamily="34" charset="0"/>
              <a:cs typeface="Arial" panose="020B0604020202020204" pitchFamily="34" charset="0"/>
            </a:endParaRP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discover</a:t>
            </a:r>
            <a:r>
              <a:rPr lang="en-US" dirty="0" smtClean="0">
                <a:latin typeface="Arial" panose="020B0604020202020204" pitchFamily="34" charset="0"/>
                <a:cs typeface="Arial" panose="020B0604020202020204" pitchFamily="34" charset="0"/>
              </a:rPr>
              <a:t> the agent, host, and environmental factors that affect health;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determine</a:t>
            </a:r>
            <a:r>
              <a:rPr lang="en-US" dirty="0" smtClean="0">
                <a:latin typeface="Arial" panose="020B0604020202020204" pitchFamily="34" charset="0"/>
                <a:cs typeface="Arial" panose="020B0604020202020204" pitchFamily="34" charset="0"/>
              </a:rPr>
              <a:t> the relative importance </a:t>
            </a:r>
            <a:r>
              <a:rPr lang="en-US" smtClean="0">
                <a:latin typeface="Arial" panose="020B0604020202020204" pitchFamily="34" charset="0"/>
                <a:cs typeface="Arial" panose="020B0604020202020204" pitchFamily="34" charset="0"/>
              </a:rPr>
              <a:t>of causes </a:t>
            </a:r>
            <a:r>
              <a:rPr lang="en-US" dirty="0" smtClean="0">
                <a:latin typeface="Arial" panose="020B0604020202020204" pitchFamily="34" charset="0"/>
                <a:cs typeface="Arial" panose="020B0604020202020204" pitchFamily="34" charset="0"/>
              </a:rPr>
              <a:t>of illness, disability, and death;</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identify</a:t>
            </a:r>
            <a:r>
              <a:rPr lang="en-US" dirty="0" smtClean="0">
                <a:latin typeface="Arial" panose="020B0604020202020204" pitchFamily="34" charset="0"/>
                <a:cs typeface="Arial" panose="020B0604020202020204" pitchFamily="34" charset="0"/>
              </a:rPr>
              <a:t> those segments of the population that have the greatest risk from </a:t>
            </a:r>
            <a:r>
              <a:rPr lang="en-US" smtClean="0">
                <a:latin typeface="Arial" panose="020B0604020202020204" pitchFamily="34" charset="0"/>
                <a:cs typeface="Arial" panose="020B0604020202020204" pitchFamily="34" charset="0"/>
              </a:rPr>
              <a:t>specific causes </a:t>
            </a:r>
            <a:r>
              <a:rPr lang="en-US" dirty="0" smtClean="0">
                <a:latin typeface="Arial" panose="020B0604020202020204" pitchFamily="34" charset="0"/>
                <a:cs typeface="Arial" panose="020B0604020202020204" pitchFamily="34" charset="0"/>
              </a:rPr>
              <a:t>of ill health; and</a:t>
            </a:r>
          </a:p>
          <a:p>
            <a:pPr marL="174625" indent="-174625">
              <a:lnSpc>
                <a:spcPct val="150000"/>
              </a:lnSpc>
              <a:buFont typeface="Arial" panose="020B0604020202020204" pitchFamily="34" charset="0"/>
              <a:buChar char="•"/>
              <a:defRPr/>
            </a:pPr>
            <a:r>
              <a:rPr lang="en-US" b="1" dirty="0" smtClean="0">
                <a:latin typeface="Arial" panose="020B0604020202020204" pitchFamily="34" charset="0"/>
                <a:cs typeface="Arial" panose="020B0604020202020204" pitchFamily="34" charset="0"/>
              </a:rPr>
              <a:t>evaluate</a:t>
            </a:r>
            <a:r>
              <a:rPr lang="en-US" dirty="0" smtClean="0">
                <a:latin typeface="Arial" panose="020B0604020202020204" pitchFamily="34" charset="0"/>
                <a:cs typeface="Arial" panose="020B0604020202020204" pitchFamily="34" charset="0"/>
              </a:rPr>
              <a:t> the effectiveness of health programs and services in improving population health.</a:t>
            </a:r>
          </a:p>
          <a:p>
            <a:pPr eaLnBrk="1" fontAlgn="auto" hangingPunct="1">
              <a:lnSpc>
                <a:spcPct val="150000"/>
              </a:lnSpc>
              <a:spcBef>
                <a:spcPts val="0"/>
              </a:spcBef>
              <a:spcAft>
                <a:spcPts val="0"/>
              </a:spcAft>
              <a:defRPr/>
            </a:pP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GO</a:t>
            </a:r>
            <a:r>
              <a:rPr lang="en-US" dirty="0" smtClean="0">
                <a:solidFill>
                  <a:prstClr val="black"/>
                </a:solidFill>
                <a:latin typeface="Arial" panose="020B0604020202020204" pitchFamily="34" charset="0"/>
                <a:cs typeface="Arial" panose="020B0604020202020204" pitchFamily="34" charset="0"/>
              </a:rPr>
              <a:t> to next slide.</a:t>
            </a:r>
            <a:endParaRPr lang="en-US" dirty="0">
              <a:latin typeface="Arial" panose="020B0604020202020204" pitchFamily="34" charset="0"/>
              <a:cs typeface="Arial" panose="020B0604020202020204" pitchFamily="34" charset="0"/>
            </a:endParaRPr>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830">
              <a:spcBef>
                <a:spcPct val="30000"/>
              </a:spcBef>
              <a:defRPr sz="1200">
                <a:solidFill>
                  <a:schemeClr val="tx1"/>
                </a:solidFill>
                <a:latin typeface="Calibri" panose="020F0502020204030204" pitchFamily="34" charset="0"/>
              </a:defRPr>
            </a:lvl2pPr>
            <a:lvl3pPr marL="1163955" indent="-231775">
              <a:spcBef>
                <a:spcPct val="30000"/>
              </a:spcBef>
              <a:defRPr sz="1200">
                <a:solidFill>
                  <a:schemeClr val="tx1"/>
                </a:solidFill>
                <a:latin typeface="Calibri" panose="020F0502020204030204" pitchFamily="34" charset="0"/>
              </a:defRPr>
            </a:lvl3pPr>
            <a:lvl4pPr marL="1630680"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EE14A06-6DA4-4485-8C26-48B287ECF792}" type="slidenum">
              <a:rPr lang="en-US" altLang="en-US" smtClean="0"/>
              <a:t>9</a:t>
            </a:fld>
            <a:endParaRPr lang="en-US" altLang="en-US" dirty="0" smtClean="0"/>
          </a:p>
        </p:txBody>
      </p:sp>
      <p:sp>
        <p:nvSpPr>
          <p:cNvPr id="70661"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lvl1pPr>
              <a:defRPr>
                <a:solidFill>
                  <a:schemeClr val="tx1"/>
                </a:solidFill>
                <a:latin typeface="Calibri" panose="020F0502020204030204" pitchFamily="34" charset="0"/>
              </a:defRPr>
            </a:lvl1pPr>
            <a:lvl2pPr marL="756920" indent="-291465">
              <a:defRPr>
                <a:solidFill>
                  <a:schemeClr val="tx1"/>
                </a:solidFill>
                <a:latin typeface="Calibri" panose="020F0502020204030204" pitchFamily="34" charset="0"/>
              </a:defRPr>
            </a:lvl2pPr>
            <a:lvl3pPr marL="1164590" indent="-233045">
              <a:defRPr>
                <a:solidFill>
                  <a:schemeClr val="tx1"/>
                </a:solidFill>
                <a:latin typeface="Calibri" panose="020F0502020204030204" pitchFamily="34" charset="0"/>
              </a:defRPr>
            </a:lvl3pPr>
            <a:lvl4pPr marL="1630680" indent="-233045">
              <a:defRPr>
                <a:solidFill>
                  <a:schemeClr val="tx1"/>
                </a:solidFill>
                <a:latin typeface="Calibri" panose="020F0502020204030204" pitchFamily="34" charset="0"/>
              </a:defRPr>
            </a:lvl4pPr>
            <a:lvl5pPr marL="2096770" indent="-233045">
              <a:defRPr>
                <a:solidFill>
                  <a:schemeClr val="tx1"/>
                </a:solidFill>
                <a:latin typeface="Calibri" panose="020F0502020204030204" pitchFamily="34" charset="0"/>
              </a:defRPr>
            </a:lvl5pPr>
            <a:lvl6pPr marL="2562225" indent="-233045" fontAlgn="base">
              <a:spcBef>
                <a:spcPct val="0"/>
              </a:spcBef>
              <a:spcAft>
                <a:spcPct val="0"/>
              </a:spcAft>
              <a:defRPr>
                <a:solidFill>
                  <a:schemeClr val="tx1"/>
                </a:solidFill>
                <a:latin typeface="Calibri" panose="020F0502020204030204" pitchFamily="34" charset="0"/>
              </a:defRPr>
            </a:lvl6pPr>
            <a:lvl7pPr marL="3028315" indent="-233045" fontAlgn="base">
              <a:spcBef>
                <a:spcPct val="0"/>
              </a:spcBef>
              <a:spcAft>
                <a:spcPct val="0"/>
              </a:spcAft>
              <a:defRPr>
                <a:solidFill>
                  <a:schemeClr val="tx1"/>
                </a:solidFill>
                <a:latin typeface="Calibri" panose="020F0502020204030204" pitchFamily="34" charset="0"/>
              </a:defRPr>
            </a:lvl7pPr>
            <a:lvl8pPr marL="3494405" indent="-233045" fontAlgn="base">
              <a:spcBef>
                <a:spcPct val="0"/>
              </a:spcBef>
              <a:spcAft>
                <a:spcPct val="0"/>
              </a:spcAft>
              <a:defRPr>
                <a:solidFill>
                  <a:schemeClr val="tx1"/>
                </a:solidFill>
                <a:latin typeface="Calibri" panose="020F0502020204030204" pitchFamily="34" charset="0"/>
              </a:defRPr>
            </a:lvl8pPr>
            <a:lvl9pPr marL="3959860" indent="-233045"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defRPr/>
            </a:pPr>
            <a:fld id="{518E05B8-BC65-4A5F-B692-EA38DF597DCB}" type="datetime1">
              <a:rPr lang="en-US" altLang="en-US" smtClean="0"/>
              <a:t>1/10/2023</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
        <p:nvSpPr>
          <p:cNvPr id="8"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0"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7" name="Text Placeholder 5"/>
          <p:cNvSpPr>
            <a:spLocks noGrp="1"/>
          </p:cNvSpPr>
          <p:nvPr>
            <p:ph type="body" sz="quarter" idx="2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12" name="Text Placeholder 6"/>
          <p:cNvSpPr>
            <a:spLocks noGrp="1"/>
          </p:cNvSpPr>
          <p:nvPr>
            <p:ph type="body" sz="quarter" idx="2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Line 35"/>
          <p:cNvSpPr>
            <a:spLocks noChangeShapeType="1"/>
          </p:cNvSpPr>
          <p:nvPr/>
        </p:nvSpPr>
        <p:spPr bwMode="gray">
          <a:xfrm>
            <a:off x="392113" y="806450"/>
            <a:ext cx="8355012" cy="0"/>
          </a:xfrm>
          <a:prstGeom prst="line">
            <a:avLst/>
          </a:prstGeom>
          <a:noFill/>
          <a:ln w="19050">
            <a:solidFill>
              <a:schemeClr val="accent1"/>
            </a:solidFill>
            <a:round/>
          </a:ln>
          <a:effectLst/>
        </p:spPr>
        <p:txBody>
          <a:bodyPr wrap="none" anchor="ctr"/>
          <a:lstStyle/>
          <a:p>
            <a:pPr>
              <a:lnSpc>
                <a:spcPct val="106000"/>
              </a:lnSpc>
              <a:spcBef>
                <a:spcPct val="50000"/>
              </a:spcBef>
              <a:buSzPct val="100000"/>
              <a:buFont typeface="Wingdings 2" panose="05020102010507070707" pitchFamily="18" charset="2"/>
              <a:buNone/>
              <a:defRPr/>
            </a:pPr>
            <a:endParaRPr lang="en-US" sz="1100" dirty="0">
              <a:solidFill>
                <a:srgbClr val="000000"/>
              </a:solidFill>
              <a:effectLst>
                <a:outerShdw blurRad="38100" dist="38100" dir="2700000" algn="tl">
                  <a:srgbClr val="000000">
                    <a:alpha val="43137"/>
                  </a:srgbClr>
                </a:outerShdw>
              </a:effectLst>
              <a:latin typeface="Arial" panose="020B0604020202020204" pitchFamily="34" charset="0"/>
            </a:endParaRPr>
          </a:p>
        </p:txBody>
      </p:sp>
      <p:sp>
        <p:nvSpPr>
          <p:cNvPr id="2" name="Title 1"/>
          <p:cNvSpPr>
            <a:spLocks noGrp="1"/>
          </p:cNvSpPr>
          <p:nvPr>
            <p:ph type="title"/>
          </p:nvPr>
        </p:nvSpPr>
        <p:spPr>
          <a:xfrm>
            <a:off x="393198" y="514359"/>
            <a:ext cx="8345487" cy="258763"/>
          </a:xfrm>
          <a:prstGeom prst="rect">
            <a:avLst/>
          </a:prstGeom>
        </p:spPr>
        <p:txBody>
          <a:bodyPr/>
          <a:lstStyle/>
          <a:p>
            <a:r>
              <a:rPr lang="en-US" smtClean="0"/>
              <a:t>Click to edit Master title style</a:t>
            </a:r>
            <a:endParaRPr lang="en-US" dirty="0"/>
          </a:p>
        </p:txBody>
      </p:sp>
      <p:sp>
        <p:nvSpPr>
          <p:cNvPr id="9" name="Text Placeholder 13"/>
          <p:cNvSpPr>
            <a:spLocks noGrp="1"/>
          </p:cNvSpPr>
          <p:nvPr>
            <p:ph type="body" sz="quarter" idx="10"/>
          </p:nvPr>
        </p:nvSpPr>
        <p:spPr>
          <a:xfrm>
            <a:off x="393192" y="1152144"/>
            <a:ext cx="4014216" cy="5138928"/>
          </a:xfrm>
          <a:prstGeom prst="rect">
            <a:avLst/>
          </a:prstGeom>
        </p:spPr>
        <p:txBody>
          <a:bodyPr/>
          <a:lstStyle>
            <a:lvl1pPr>
              <a:buFont typeface="Arial" panose="020B0604020202020204" pitchFamily="34" charset="0"/>
              <a:buNone/>
              <a:defRPr/>
            </a:lvl1pPr>
            <a:lvl2pPr>
              <a:defRPr/>
            </a:lvl2pPr>
            <a:lvl3pPr>
              <a:buNone/>
              <a:defRPr/>
            </a:lvl3pPr>
            <a:lvl4pPr>
              <a:defRPr/>
            </a:lvl4pPr>
          </a:lstStyle>
          <a:p>
            <a:pPr lvl="0"/>
            <a:r>
              <a:rPr lang="en-US" smtClean="0"/>
              <a:t>Click to edit Master text styles</a:t>
            </a:r>
          </a:p>
          <a:p>
            <a:pPr lvl="1"/>
            <a:r>
              <a:rPr lang="en-US" smtClean="0"/>
              <a:t>Second level</a:t>
            </a:r>
          </a:p>
        </p:txBody>
      </p:sp>
    </p:spTree>
  </p:cSld>
  <p:clrMapOvr>
    <a:masterClrMapping/>
  </p:clrMapOvr>
  <p:transition spd="slow">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lstStyle>
            <a:lvl1pPr>
              <a:defRPr sz="28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marL="342900" indent="-342900">
              <a:buClr>
                <a:schemeClr val="tx1"/>
              </a:buClr>
              <a:buSzPct val="70000"/>
              <a:buFont typeface="Wingdings" panose="05000000000000000000" pitchFamily="2" charset="2"/>
              <a:buChar char="q"/>
              <a:defRPr sz="2400" b="1">
                <a:solidFill>
                  <a:srgbClr val="000000"/>
                </a:solidFill>
              </a:defRPr>
            </a:lvl1pPr>
            <a:lvl2pPr marL="742950" indent="-285750">
              <a:defRPr lang="en-US" sz="2000" kern="1200" dirty="0" smtClean="0">
                <a:solidFill>
                  <a:srgbClr val="000000"/>
                </a:solidFill>
                <a:latin typeface="+mn-lt"/>
                <a:ea typeface="+mn-ea"/>
                <a:cs typeface="+mn-cs"/>
              </a:defRPr>
            </a:lvl2pPr>
          </a:lstStyle>
          <a:p>
            <a:pPr lvl="0"/>
            <a:r>
              <a:rPr lang="en-US" dirty="0" smtClean="0"/>
              <a:t>Click to edit Master text styles</a:t>
            </a:r>
          </a:p>
          <a:p>
            <a:pPr lvl="1"/>
            <a:r>
              <a:rPr lang="en-US" dirty="0" smtClean="0"/>
              <a:t>Second level</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9EDE2762-D309-4A1B-90D4-EE2DB97D9608}" type="slidenum">
              <a:rPr lang="en-US" altLang="en-US"/>
              <a:t>‹#›</a:t>
            </a:fld>
            <a:endParaRPr lang="en-US" altLang="en-US" dirty="0"/>
          </a:p>
        </p:txBody>
      </p:sp>
    </p:spTree>
  </p:cSld>
  <p:clrMapOvr>
    <a:masterClrMapping/>
  </p:clrMapOvr>
  <p:transition spd="slow">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hasCustomPrompt="1"/>
          </p:nvPr>
        </p:nvSpPr>
        <p:spPr>
          <a:xfrm>
            <a:off x="457200" y="1600200"/>
            <a:ext cx="8229600" cy="4525963"/>
          </a:xfrm>
          <a:prstGeom prst="rect">
            <a:avLst/>
          </a:prstGeom>
        </p:spPr>
        <p:txBody>
          <a:bodyPr/>
          <a:lstStyle/>
          <a:p>
            <a:pPr lvl="0"/>
            <a:r>
              <a:rPr lang="en-US" noProof="0" dirty="0" smtClean="0"/>
              <a:t>Click icon to add table</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A6995B87-722D-46BC-9CC9-1ED5024E22B0}" type="slidenum">
              <a:rPr lang="en-US" altLang="en-US"/>
              <a:t>‹#›</a:t>
            </a:fld>
            <a:endParaRPr lang="en-US" altLang="en-US" dirty="0"/>
          </a:p>
        </p:txBody>
      </p:sp>
    </p:spTree>
  </p:cSld>
  <p:clrMapOvr>
    <a:masterClrMapping/>
  </p:clrMapOvr>
  <p:transition spd="slow">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2CBE984D-2DD5-4668-BAF8-1C9AC1A13DBC}" type="slidenum">
              <a:rPr lang="en-US" altLang="en-US"/>
              <a:t>‹#›</a:t>
            </a:fld>
            <a:endParaRPr lang="en-US" altLang="en-US" dirty="0"/>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486D207D-9E64-417F-AA84-D9CB1A523B53}" type="slidenum">
              <a:rPr lang="en-US" altLang="en-US"/>
              <a:t>‹#›</a:t>
            </a:fld>
            <a:endParaRPr lang="en-US" altLang="en-US" dirty="0"/>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lstStyle>
            <a:lvl1pPr algn="r" eaLnBrk="1" hangingPunct="1">
              <a:defRPr sz="1400">
                <a:solidFill>
                  <a:srgbClr val="0039A6"/>
                </a:solidFill>
                <a:latin typeface="Myriad Web Pro" charset="0"/>
                <a:cs typeface="Times New Roman" panose="02020603050405020304" pitchFamily="18" charset="0"/>
              </a:defRPr>
            </a:lvl1pPr>
          </a:lstStyle>
          <a:p>
            <a:pPr>
              <a:defRPr/>
            </a:pPr>
            <a:fld id="{C346C8A6-4EAA-425C-AD65-FB7185D13849}" type="slidenum">
              <a:rPr lang="en-US" altLang="en-US"/>
              <a:t>‹#›</a:t>
            </a:fld>
            <a:endParaRPr lang="en-US" altLang="en-US" dirty="0"/>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2286000" y="6272784"/>
            <a:ext cx="51054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2286000" y="6464808"/>
            <a:ext cx="51054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286000"/>
            <a:ext cx="3962400" cy="38401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7" name="Rectangle 5"/>
          <p:cNvSpPr>
            <a:spLocks noGrp="1" noChangeArrowheads="1"/>
          </p:cNvSpPr>
          <p:nvPr>
            <p:ph type="ftr" sz="quarter" idx="12"/>
          </p:nvPr>
        </p:nvSpPr>
        <p:spPr>
          <a:xfrm>
            <a:off x="3124200" y="6245225"/>
            <a:ext cx="2895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8" name="Rectangle 6"/>
          <p:cNvSpPr>
            <a:spLocks noGrp="1" noChangeArrowheads="1"/>
          </p:cNvSpPr>
          <p:nvPr>
            <p:ph type="sldNum" sz="quarter" idx="13"/>
          </p:nvPr>
        </p:nvSpPr>
        <p:spPr>
          <a:xfrm>
            <a:off x="6553200" y="6245225"/>
            <a:ext cx="2133600" cy="476250"/>
          </a:xfrm>
          <a:prstGeom prst="rect">
            <a:avLst/>
          </a:prstGeom>
        </p:spPr>
        <p:txBody>
          <a:bodyPr/>
          <a:lstStyle>
            <a:lvl1pPr eaLnBrk="1" hangingPunct="1">
              <a:defRPr sz="2800">
                <a:solidFill>
                  <a:srgbClr val="0039A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pPr>
              <a:defRPr/>
            </a:pPr>
            <a:endParaRPr lang="en-US"/>
          </a:p>
        </p:txBody>
      </p:sp>
      <p:sp>
        <p:nvSpPr>
          <p:cNvPr id="9" name="Rectangle 6"/>
          <p:cNvSpPr>
            <a:spLocks noGrp="1" noChangeArrowheads="1"/>
          </p:cNvSpPr>
          <p:nvPr>
            <p:ph type="sldNum" sz="quarter" idx="14"/>
          </p:nvPr>
        </p:nvSpPr>
        <p:spPr>
          <a:xfrm>
            <a:off x="6553200" y="6245225"/>
            <a:ext cx="2133600" cy="476250"/>
          </a:xfrm>
          <a:prstGeom prst="rect">
            <a:avLst/>
          </a:prstGeom>
        </p:spPr>
        <p:txBody>
          <a:bodyPr vert="horz" wrap="square" lIns="91440" tIns="45720" rIns="91440" bIns="45720" numCol="1" anchor="t" anchorCtr="0" compatLnSpc="1"/>
          <a:lstStyle>
            <a:lvl1pPr algn="r" eaLnBrk="1" hangingPunct="1">
              <a:defRPr sz="2800">
                <a:solidFill>
                  <a:srgbClr val="0039A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1pPr>
          </a:lstStyle>
          <a:p>
            <a:pPr>
              <a:defRPr/>
            </a:pPr>
            <a:fld id="{BF2DA97D-831A-48CD-A7A1-23EF5E790589}" type="slidenum">
              <a:rPr lang="en-US" altLang="en-US"/>
              <a:t>‹#›</a:t>
            </a:fld>
            <a:endParaRPr lang="en-US" altLang="en-US" dirty="0"/>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a:lstStyle/>
          <a:p>
            <a:pPr lvl="0"/>
            <a:endParaRPr lang="en-US" noProof="0" dirty="0" smtClean="0"/>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i="0" u="none">
                <a:solidFill>
                  <a:schemeClr val="bg2"/>
                </a:solidFill>
                <a:latin typeface="+mn-lt"/>
              </a:defRPr>
            </a:lvl2pPr>
            <a:lvl3pPr>
              <a:buClr>
                <a:schemeClr val="tx1"/>
              </a:buClr>
              <a:buSzPct val="100000"/>
              <a:buFont typeface="Arial" panose="020B0604020202020204" pitchFamily="34" charset="0"/>
              <a:buChar char="•"/>
              <a:defRPr sz="1800" i="0">
                <a:solidFill>
                  <a:schemeClr val="bg2"/>
                </a:solidFill>
              </a:defRPr>
            </a:lvl3pPr>
            <a:lvl4pPr>
              <a:buClr>
                <a:schemeClr val="tx1"/>
              </a:buClr>
              <a:buSzPct val="70000"/>
              <a:buFont typeface="Courier New" panose="02070309020205020404" pitchFamily="49" charset="0"/>
              <a:buChar char="o"/>
              <a:defRPr sz="1800" i="0" baseline="0">
                <a:solidFill>
                  <a:schemeClr val="bg2"/>
                </a:solidFill>
              </a:defRPr>
            </a:lvl4pPr>
            <a:lvl5pPr>
              <a:buClr>
                <a:schemeClr val="tx1"/>
              </a:buClr>
              <a:buSzPct val="70000"/>
              <a:buFont typeface="Arial" panose="020B0604020202020204" pitchFamily="34" charset="0"/>
              <a:buChar char="•"/>
              <a:defRPr sz="1800" i="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5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6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7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8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9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0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1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adg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3886200"/>
            <a:ext cx="64008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371600" y="4267200"/>
            <a:ext cx="6400800" cy="12954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457200" y="1981200"/>
            <a:ext cx="8229600" cy="1676400"/>
          </a:xfrm>
          <a:prstGeom prst="rect">
            <a:avLst/>
          </a:prstGeom>
        </p:spPr>
        <p:txBody>
          <a:bodyPr/>
          <a:lstStyle>
            <a:lvl1pPr>
              <a:lnSpc>
                <a:spcPts val="3000"/>
              </a:lnSpc>
              <a:defRPr sz="2800" b="1" baseline="0">
                <a:effectLst/>
              </a:defRPr>
            </a:lvl1pPr>
          </a:lstStyle>
          <a:p>
            <a:r>
              <a:rPr lang="en-US" smtClean="0"/>
              <a:t>Click to edit Master title style</a:t>
            </a:r>
            <a:endParaRPr lang="en-US" dirty="0"/>
          </a:p>
        </p:txBody>
      </p:sp>
    </p:spTree>
  </p:cSld>
  <p:clrMapOvr>
    <a:masterClrMapping/>
  </p:clrMapOvr>
  <p:transition spd="slow">
    <p:comb/>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2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3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4_Basic Content">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468313" y="3717925"/>
            <a:ext cx="8207375"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4940300"/>
            <a:ext cx="8212138" cy="981075"/>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44213AF-26F6-41FA-8D85-E2C5388D6E58}" type="datetimeFigureOut">
              <a:rPr lang="en-US" smtClean="0"/>
              <a:t>1/10/2023</a:t>
            </a:fld>
            <a:endParaRPr lang="en-US" dirty="0">
              <a:solidFill>
                <a:srgbClr val="FFFFFF"/>
              </a:solidFill>
            </a:endParaRPr>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kumimoji="0" lang="en-US">
              <a:solidFill>
                <a:schemeClr val="accent1">
                  <a:tint val="20000"/>
                </a:schemeClr>
              </a:solidFill>
            </a:endParaRPr>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5BBC35B-A44B-4119-B8DA-DE9E3DFADA20}" type="slidenum">
              <a:rPr kumimoji="0" lang="en-US" smtClean="0"/>
              <a:t>‹#›</a:t>
            </a:fld>
            <a:endParaRPr kumimoji="0" lang="en-US" dirty="0">
              <a:solidFill>
                <a:srgbClr val="FFFFFF"/>
              </a:solidFill>
            </a:endParaRPr>
          </a:p>
        </p:txBody>
      </p:sp>
    </p:spTree>
  </p:cSld>
  <p:clrMapOvr>
    <a:masterClrMapping/>
  </p:clrMapOvr>
  <p:transition spd="slow">
    <p:comb/>
  </p:transition>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DE2762-D309-4A1B-90D4-EE2DB97D9608}" type="slidenum">
              <a:rPr lang="en-US" altLang="en-US" smtClean="0"/>
              <a:t>‹#›</a:t>
            </a:fld>
            <a:endParaRPr lang="en-US" altLang="en-US" dirty="0"/>
          </a:p>
        </p:txBody>
      </p:sp>
    </p:spTree>
  </p:cSld>
  <p:clrMapOvr>
    <a:masterClrMapping/>
  </p:clrMapOvr>
  <p:transition spd="slow">
    <p:comb/>
  </p:transition>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46C8A6-4EAA-425C-AD65-FB7185D13849}" type="slidenum">
              <a:rPr lang="en-US" altLang="en-US" smtClean="0"/>
              <a:t>‹#›</a:t>
            </a:fld>
            <a:endParaRPr lang="en-US" altLang="en-US" dirty="0"/>
          </a:p>
        </p:txBody>
      </p:sp>
    </p:spTree>
  </p:cSld>
  <p:clrMapOvr>
    <a:masterClrMapping/>
  </p:clrMapOvr>
  <p:transition spd="slow">
    <p:comb/>
  </p:transition>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CBE984D-2DD5-4668-BAF8-1C9AC1A13DBC}" type="slidenum">
              <a:rPr lang="en-US" altLang="en-US" smtClean="0"/>
              <a:t>‹#›</a:t>
            </a:fld>
            <a:endParaRPr lang="en-US" altLang="en-US" dirty="0"/>
          </a:p>
        </p:txBody>
      </p:sp>
    </p:spTree>
  </p:cSld>
  <p:clrMapOvr>
    <a:masterClrMapping/>
  </p:clrMapOvr>
  <p:transition spd="slow">
    <p:comb/>
  </p:transition>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86D207D-9E64-417F-AA84-D9CB1A523B53}" type="slidenum">
              <a:rPr lang="en-US" altLang="en-US" smtClean="0"/>
              <a:t>‹#›</a:t>
            </a:fld>
            <a:endParaRPr lang="en-US" altLang="en-US" dirty="0"/>
          </a:p>
        </p:txBody>
      </p:sp>
    </p:spTree>
  </p:cSld>
  <p:clrMapOvr>
    <a:masterClrMapping/>
  </p:clrMapOvr>
  <p:transition spd="slow">
    <p:comb/>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asic Content Badg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191000"/>
          </a:xfrm>
          <a:prstGeom prst="rect">
            <a:avLst/>
          </a:prstGeom>
        </p:spPr>
        <p:txBody>
          <a:bodyPr/>
          <a:lstStyle>
            <a:lvl1pPr>
              <a:buClr>
                <a:schemeClr val="tx1"/>
              </a:buClr>
              <a:buSzPct val="70000"/>
              <a:buFont typeface="Wingdings" panose="05000000000000000000" pitchFamily="2" charset="2"/>
              <a:buChar char="q"/>
              <a:defRPr sz="2400" b="1" baseline="0">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baseline="0">
                <a:solidFill>
                  <a:schemeClr val="bg2"/>
                </a:solidFill>
              </a:defRPr>
            </a:lvl4pPr>
            <a:lvl5pPr>
              <a:buClr>
                <a:schemeClr val="tx1"/>
              </a:buClr>
              <a:buSzPct val="70000"/>
              <a:buFont typeface="Arial" panose="020B0604020202020204"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1905000" y="5791200"/>
            <a:ext cx="67818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t>1/10/2023</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t>‹#›</a:t>
            </a:fld>
            <a:endParaRPr kumimoji="0" lang="en-US">
              <a:solidFill>
                <a:schemeClr val="tx1"/>
              </a:solidFill>
            </a:endParaRPr>
          </a:p>
        </p:txBody>
      </p:sp>
    </p:spTree>
  </p:cSld>
  <p:clrMapOvr>
    <a:masterClrMapping/>
  </p:clrMapOvr>
  <p:transition spd="slow">
    <p:comb/>
  </p:transition>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t>1/10/2023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t>‹#›</a:t>
            </a:fld>
            <a:endParaRPr kumimoji="0" lang="en-US"/>
          </a:p>
        </p:txBody>
      </p:sp>
    </p:spTree>
  </p:cSld>
  <p:clrMapOvr>
    <a:masterClrMapping/>
  </p:clrMapOvr>
  <p:transition spd="slow">
    <p:comb/>
  </p:transition>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t>1/10/2023</a:t>
            </a:fld>
            <a:endParaRPr lang="en-US" sz="1000" dirty="0">
              <a:solidFill>
                <a:schemeClr val="tx1"/>
              </a:solidFill>
            </a:endParaRPr>
          </a:p>
        </p:txBody>
      </p:sp>
      <p:sp>
        <p:nvSpPr>
          <p:cNvPr id="4" name="Footer Placeholder 3"/>
          <p:cNvSpPr>
            <a:spLocks noGrp="1"/>
          </p:cNvSpPr>
          <p:nvPr>
            <p:ph type="ftr" sz="quarter" idx="11"/>
          </p:nvPr>
        </p:nvSpPr>
        <p:spPr/>
        <p:txBody>
          <a:bodyPr/>
          <a:lstStyle/>
          <a:p>
            <a:pPr algn="r" eaLnBrk="1" latinLnBrk="0" hangingPunct="1"/>
            <a:endParaRPr kumimoji="0" lang="en-US" sz="1000" dirty="0">
              <a:solidFill>
                <a:schemeClr val="tx1"/>
              </a:solidFill>
            </a:endParaRPr>
          </a:p>
        </p:txBody>
      </p:sp>
      <p:sp>
        <p:nvSpPr>
          <p:cNvPr id="5" name="Slide Number Placeholder 4"/>
          <p:cNvSpPr>
            <a:spLocks noGrp="1"/>
          </p:cNvSpPr>
          <p:nvPr>
            <p:ph type="sldNum" sz="quarter" idx="12"/>
          </p:nvPr>
        </p:nvSpPr>
        <p:spPr/>
        <p:txBody>
          <a:bodyPr/>
          <a:lstStyle/>
          <a:p>
            <a:fld id="{D5BBC35B-A44B-4119-B8DA-DE9E3DFADA20}" type="slidenum">
              <a:rPr kumimoji="0" lang="en-US" smtClean="0"/>
              <a:t>‹#›</a:t>
            </a:fld>
            <a:endParaRPr kumimoji="0" lang="en-US" sz="1000" b="0">
              <a:solidFill>
                <a:schemeClr val="tx1"/>
              </a:solidFill>
            </a:endParaRPr>
          </a:p>
        </p:txBody>
      </p:sp>
    </p:spTree>
  </p:cSld>
  <p:clrMapOvr>
    <a:masterClrMapping/>
  </p:clrMapOvr>
  <p:transition spd="slow">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lnSpc>
                <a:spcPts val="3800"/>
              </a:lnSpc>
              <a:defRPr sz="3600" b="1" cap="all" baseline="0">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4"/>
            <a:ext cx="7772400" cy="1500187"/>
          </a:xfrm>
          <a:prstGeom prst="rect">
            <a:avLst/>
          </a:prstGeom>
        </p:spPr>
        <p:txBody>
          <a:bodyPr anchor="b"/>
          <a:lstStyle>
            <a:lvl1pPr marL="0" indent="0">
              <a:lnSpc>
                <a:spcPts val="2200"/>
              </a:lnSpc>
              <a:buNone/>
              <a:defRPr sz="2000" baseline="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1"/>
            <a:ext cx="5111751" cy="5518150"/>
          </a:xfrm>
          <a:prstGeom prst="rect">
            <a:avLst/>
          </a:prstGeom>
        </p:spPr>
        <p:txBody>
          <a:bodyPr anchor="ctr" anchorCtr="0"/>
          <a:lstStyle>
            <a:lvl1pPr>
              <a:buClr>
                <a:schemeClr val="tx1"/>
              </a:buClr>
              <a:buSzPct val="70000"/>
              <a:buFont typeface="Wingdings" panose="05000000000000000000" pitchFamily="2" charset="2"/>
              <a:buChar char="q"/>
              <a:defRPr sz="2400" b="1">
                <a:solidFill>
                  <a:schemeClr val="bg2"/>
                </a:solidFill>
              </a:defRPr>
            </a:lvl1pPr>
            <a:lvl2pPr>
              <a:buClr>
                <a:schemeClr val="tx1"/>
              </a:buClr>
              <a:buSzPct val="100000"/>
              <a:buFont typeface="Wingdings" panose="05000000000000000000" pitchFamily="2" charset="2"/>
              <a:buChar char="§"/>
              <a:defRPr sz="2000">
                <a:solidFill>
                  <a:schemeClr val="bg2"/>
                </a:solidFill>
              </a:defRPr>
            </a:lvl2pPr>
            <a:lvl3pPr>
              <a:buClr>
                <a:schemeClr val="tx1"/>
              </a:buClr>
              <a:buSzPct val="100000"/>
              <a:buFont typeface="Arial" panose="020B0604020202020204" pitchFamily="34" charset="0"/>
              <a:buChar char="•"/>
              <a:defRPr sz="1800">
                <a:solidFill>
                  <a:schemeClr val="bg2"/>
                </a:solidFill>
              </a:defRPr>
            </a:lvl3pPr>
            <a:lvl4pPr>
              <a:buClr>
                <a:schemeClr val="tx1"/>
              </a:buClr>
              <a:buSzPct val="70000"/>
              <a:buFont typeface="Courier New" panose="02070309020205020404" pitchFamily="49" charset="0"/>
              <a:buChar char="o"/>
              <a:defRPr sz="1800">
                <a:solidFill>
                  <a:schemeClr val="bg2"/>
                </a:solidFill>
              </a:defRPr>
            </a:lvl4pPr>
            <a:lvl5pPr>
              <a:buClr>
                <a:schemeClr val="tx1"/>
              </a:buClr>
              <a:buSzPct val="70000"/>
              <a:buFont typeface="Arial" panose="020B0604020202020204" pitchFamily="34" charset="0"/>
              <a:buChar char="•"/>
              <a:defRPr sz="1800">
                <a:solidFill>
                  <a:schemeClr val="bg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435102"/>
            <a:ext cx="3008313" cy="4356099"/>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p:txBody>
      </p:sp>
      <p:sp>
        <p:nvSpPr>
          <p:cNvPr id="7" name="Text Placeholder 5"/>
          <p:cNvSpPr>
            <a:spLocks noGrp="1"/>
          </p:cNvSpPr>
          <p:nvPr>
            <p:ph type="body" sz="quarter" idx="11"/>
          </p:nvPr>
        </p:nvSpPr>
        <p:spPr>
          <a:xfrm>
            <a:off x="457200" y="5791200"/>
            <a:ext cx="8229600" cy="609600"/>
          </a:xfrm>
          <a:prstGeom prst="rect">
            <a:avLst/>
          </a:prstGeom>
        </p:spPr>
        <p:txBody>
          <a:bodyPr anchor="b"/>
          <a:lstStyle>
            <a:lvl1pPr>
              <a:buNone/>
              <a:defRPr sz="1100">
                <a:solidFill>
                  <a:schemeClr val="tx1"/>
                </a:solidFill>
              </a:defRPr>
            </a:lvl1pPr>
          </a:lstStyle>
          <a:p>
            <a:pPr lvl="0"/>
            <a:r>
              <a:rPr lang="en-US" smtClean="0"/>
              <a:t>Click to edit Master text styles</a:t>
            </a:r>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anchor="b"/>
          <a:lstStyle>
            <a:lvl1pPr algn="l">
              <a:defRPr sz="2000" b="1" baseline="0">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a:ln w="25400">
            <a:solidFill>
              <a:schemeClr val="bg1"/>
            </a:solidFill>
          </a:ln>
          <a:effectLst>
            <a:outerShdw blurRad="44450" dist="27940" dir="5400000" algn="ctr">
              <a:srgbClr val="000000">
                <a:alpha val="32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a:prstGeom prst="rect">
            <a:avLst/>
          </a:prstGeom>
        </p:spPr>
        <p:txBody>
          <a:bodyPr/>
          <a:lstStyle>
            <a:lvl1pPr marL="0" indent="0">
              <a:buNone/>
              <a:defRPr sz="1400" baseline="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371600" y="1981200"/>
            <a:ext cx="6400800" cy="2057400"/>
          </a:xfrm>
          <a:prstGeom prst="rect">
            <a:avLst/>
          </a:prstGeom>
        </p:spPr>
        <p:txBody>
          <a:bodyPr/>
          <a:lstStyle>
            <a:lvl1pPr marL="0" indent="0" algn="ctr">
              <a:buNone/>
              <a:defRPr sz="28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11" name="Text Placeholder 5"/>
          <p:cNvSpPr>
            <a:spLocks noGrp="1"/>
          </p:cNvSpPr>
          <p:nvPr>
            <p:ph type="body" sz="quarter" idx="11"/>
          </p:nvPr>
        </p:nvSpPr>
        <p:spPr>
          <a:xfrm>
            <a:off x="2286000" y="6281928"/>
            <a:ext cx="5105400" cy="18288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
        <p:nvSpPr>
          <p:cNvPr id="12" name="Text Placeholder 6"/>
          <p:cNvSpPr>
            <a:spLocks noGrp="1"/>
          </p:cNvSpPr>
          <p:nvPr>
            <p:ph type="body" sz="quarter" idx="12"/>
          </p:nvPr>
        </p:nvSpPr>
        <p:spPr>
          <a:xfrm>
            <a:off x="2286000" y="6473952"/>
            <a:ext cx="5105400" cy="228600"/>
          </a:xfrm>
          <a:prstGeom prst="rect">
            <a:avLst/>
          </a:prstGeom>
        </p:spPr>
        <p:txBody>
          <a:bodyPr/>
          <a:lstStyle>
            <a:lvl1pPr>
              <a:buNone/>
              <a:defRPr sz="1000" baseline="0">
                <a:solidFill>
                  <a:schemeClr val="bg1"/>
                </a:solidFill>
              </a:defRPr>
            </a:lvl1pPr>
          </a:lstStyle>
          <a:p>
            <a:pPr lvl="0"/>
            <a:r>
              <a:rPr lang="en-US" smtClean="0"/>
              <a:t>Click to edit Master text styles</a:t>
            </a:r>
          </a:p>
        </p:txBody>
      </p:sp>
    </p:spTree>
  </p:cSld>
  <p:clrMapOvr>
    <a:masterClrMapping/>
  </p:clrMapOvr>
  <p:transition spd="slow">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2.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Lst>
  <p:transition spd="slow">
    <p:comb/>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Myriad Web Pro" charset="0"/>
        </a:defRPr>
      </a:lvl2pPr>
      <a:lvl3pPr algn="ctr" rtl="0" eaLnBrk="0" fontAlgn="base" hangingPunct="0">
        <a:spcBef>
          <a:spcPct val="0"/>
        </a:spcBef>
        <a:spcAft>
          <a:spcPct val="0"/>
        </a:spcAft>
        <a:defRPr sz="4400">
          <a:solidFill>
            <a:schemeClr val="tx1"/>
          </a:solidFill>
          <a:latin typeface="Myriad Web Pro" charset="0"/>
        </a:defRPr>
      </a:lvl3pPr>
      <a:lvl4pPr algn="ctr" rtl="0" eaLnBrk="0" fontAlgn="base" hangingPunct="0">
        <a:spcBef>
          <a:spcPct val="0"/>
        </a:spcBef>
        <a:spcAft>
          <a:spcPct val="0"/>
        </a:spcAft>
        <a:defRPr sz="4400">
          <a:solidFill>
            <a:schemeClr val="tx1"/>
          </a:solidFill>
          <a:latin typeface="Myriad Web Pro" charset="0"/>
        </a:defRPr>
      </a:lvl4pPr>
      <a:lvl5pPr algn="ctr" rtl="0" eaLnBrk="0" fontAlgn="base" hangingPunct="0">
        <a:spcBef>
          <a:spcPct val="0"/>
        </a:spcBef>
        <a:spcAft>
          <a:spcPct val="0"/>
        </a:spcAft>
        <a:defRPr sz="4400">
          <a:solidFill>
            <a:schemeClr val="tx1"/>
          </a:solidFill>
          <a:latin typeface="Myriad Web Pro" charset="0"/>
        </a:defRPr>
      </a:lvl5pPr>
      <a:lvl6pPr marL="457200" algn="ctr" rtl="0" fontAlgn="base">
        <a:spcBef>
          <a:spcPct val="0"/>
        </a:spcBef>
        <a:spcAft>
          <a:spcPct val="0"/>
        </a:spcAft>
        <a:defRPr sz="4400">
          <a:solidFill>
            <a:schemeClr val="tx1"/>
          </a:solidFill>
          <a:latin typeface="Myriad Web Pro" charset="0"/>
        </a:defRPr>
      </a:lvl6pPr>
      <a:lvl7pPr marL="914400" algn="ctr" rtl="0" fontAlgn="base">
        <a:spcBef>
          <a:spcPct val="0"/>
        </a:spcBef>
        <a:spcAft>
          <a:spcPct val="0"/>
        </a:spcAft>
        <a:defRPr sz="4400">
          <a:solidFill>
            <a:schemeClr val="tx1"/>
          </a:solidFill>
          <a:latin typeface="Myriad Web Pro" charset="0"/>
        </a:defRPr>
      </a:lvl7pPr>
      <a:lvl8pPr marL="1371600" algn="ctr" rtl="0" fontAlgn="base">
        <a:spcBef>
          <a:spcPct val="0"/>
        </a:spcBef>
        <a:spcAft>
          <a:spcPct val="0"/>
        </a:spcAft>
        <a:defRPr sz="4400">
          <a:solidFill>
            <a:schemeClr val="tx1"/>
          </a:solidFill>
          <a:latin typeface="Myriad Web Pro" charset="0"/>
        </a:defRPr>
      </a:lvl8pPr>
      <a:lvl9pPr marL="1828800" algn="ctr" rtl="0" fontAlgn="base">
        <a:spcBef>
          <a:spcPct val="0"/>
        </a:spcBef>
        <a:spcAft>
          <a:spcPct val="0"/>
        </a:spcAft>
        <a:defRPr sz="4400">
          <a:solidFill>
            <a:schemeClr val="tx1"/>
          </a:solidFill>
          <a:latin typeface="Myriad Web Pro"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4"/>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544213AF-26F6-41FA-8D85-E2C5388D6E58}" type="datetimeFigureOut">
              <a:rPr lang="en-US" smtClean="0"/>
              <a:t>1/10/2023</a:t>
            </a:fld>
            <a:endParaRPr lang="en-US" sz="1000" dirty="0">
              <a:solidFill>
                <a:schemeClr val="tx1"/>
              </a:solidFill>
            </a:endParaRPr>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algn="r" eaLnBrk="1" latinLnBrk="0" hangingPunct="1"/>
            <a:endParaRPr kumimoji="0" lang="en-US" sz="1000" dirty="0">
              <a:solidFill>
                <a:schemeClr val="tx1"/>
              </a:solidFill>
            </a:endParaRPr>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D5BBC35B-A44B-4119-B8DA-DE9E3DFADA20}" type="slidenum">
              <a:rPr kumimoji="0" lang="en-US" smtClean="0"/>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ransition spd="slow">
    <p:comb/>
  </p:transition>
  <p:hf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4.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5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logo1"/>
          <p:cNvPicPr>
            <a:picLocks noChangeAspect="1" noChangeArrowheads="1"/>
          </p:cNvPicPr>
          <p:nvPr/>
        </p:nvPicPr>
        <p:blipFill>
          <a:blip r:embed="rId3" cstate="print"/>
          <a:srcRect/>
          <a:stretch>
            <a:fillRect/>
          </a:stretch>
        </p:blipFill>
        <p:spPr bwMode="auto">
          <a:xfrm>
            <a:off x="0" y="413792"/>
            <a:ext cx="1143000" cy="1143000"/>
          </a:xfrm>
          <a:prstGeom prst="rect">
            <a:avLst/>
          </a:prstGeom>
          <a:noFill/>
          <a:ln w="9525">
            <a:noFill/>
            <a:miter lim="800000"/>
            <a:headEnd/>
            <a:tailEnd/>
          </a:ln>
        </p:spPr>
      </p:pic>
      <p:pic>
        <p:nvPicPr>
          <p:cNvPr id="16387" name="Picture 3" descr="strip1"/>
          <p:cNvPicPr>
            <a:picLocks noChangeAspect="1" noChangeArrowheads="1"/>
          </p:cNvPicPr>
          <p:nvPr/>
        </p:nvPicPr>
        <p:blipFill>
          <a:blip r:embed="rId4" cstate="print"/>
          <a:srcRect/>
          <a:stretch>
            <a:fillRect/>
          </a:stretch>
        </p:blipFill>
        <p:spPr bwMode="auto">
          <a:xfrm>
            <a:off x="1066800" y="947192"/>
            <a:ext cx="7620000" cy="76200"/>
          </a:xfrm>
          <a:prstGeom prst="rect">
            <a:avLst/>
          </a:prstGeom>
          <a:noFill/>
          <a:ln w="9525">
            <a:noFill/>
            <a:miter lim="800000"/>
            <a:headEnd/>
            <a:tailEnd/>
          </a:ln>
        </p:spPr>
      </p:pic>
      <p:sp>
        <p:nvSpPr>
          <p:cNvPr id="3076" name="Rectangle 5"/>
          <p:cNvSpPr>
            <a:spLocks noChangeArrowheads="1"/>
          </p:cNvSpPr>
          <p:nvPr/>
        </p:nvSpPr>
        <p:spPr bwMode="auto">
          <a:xfrm>
            <a:off x="1319942" y="76200"/>
            <a:ext cx="7024836" cy="792088"/>
          </a:xfrm>
          <a:prstGeom prst="rect">
            <a:avLst/>
          </a:prstGeom>
          <a:solidFill>
            <a:srgbClr val="FFFFFF"/>
          </a:solidFill>
          <a:ln w="9525">
            <a:noFill/>
            <a:miter lim="800000"/>
            <a:headEnd/>
            <a:tailEnd/>
          </a:ln>
        </p:spPr>
        <p:txBody>
          <a:bodyPr anchor="ctr"/>
          <a:lstStyle/>
          <a:p>
            <a:pPr algn="ctr" eaLnBrk="0" fontAlgn="auto" hangingPunct="0">
              <a:spcBef>
                <a:spcPts val="0"/>
              </a:spcBef>
              <a:spcAft>
                <a:spcPts val="0"/>
              </a:spcAft>
              <a:defRPr/>
            </a:pPr>
            <a:r>
              <a:rPr lang="en-US" sz="2800" b="1" dirty="0" smtClean="0">
                <a:solidFill>
                  <a:srgbClr val="00B0F0"/>
                </a:solidFill>
                <a:latin typeface="Verdana" pitchFamily="34" charset="0"/>
                <a:cs typeface="+mn-cs"/>
              </a:rPr>
              <a:t>StudyMafia</a:t>
            </a:r>
            <a:r>
              <a:rPr lang="en-US" sz="2800" b="1" dirty="0" smtClean="0">
                <a:solidFill>
                  <a:schemeClr val="accent4">
                    <a:lumMod val="25000"/>
                  </a:schemeClr>
                </a:solidFill>
                <a:latin typeface="Verdana" pitchFamily="34" charset="0"/>
                <a:cs typeface="+mn-cs"/>
              </a:rPr>
              <a:t>.Org</a:t>
            </a:r>
            <a:endParaRPr lang="en-US" sz="2800" b="1" dirty="0">
              <a:solidFill>
                <a:schemeClr val="accent4">
                  <a:lumMod val="25000"/>
                </a:schemeClr>
              </a:solidFill>
              <a:latin typeface="Tahoma" pitchFamily="34" charset="0"/>
              <a:cs typeface="+mn-cs"/>
            </a:endParaRPr>
          </a:p>
        </p:txBody>
      </p:sp>
      <p:sp>
        <p:nvSpPr>
          <p:cNvPr id="16389" name="Text Box 9"/>
          <p:cNvSpPr txBox="1">
            <a:spLocks noChangeArrowheads="1"/>
          </p:cNvSpPr>
          <p:nvPr/>
        </p:nvSpPr>
        <p:spPr bwMode="auto">
          <a:xfrm>
            <a:off x="6741" y="5791204"/>
            <a:ext cx="9137260" cy="584775"/>
          </a:xfrm>
          <a:prstGeom prst="rect">
            <a:avLst/>
          </a:prstGeom>
          <a:solidFill>
            <a:schemeClr val="tx1">
              <a:lumMod val="95000"/>
              <a:lumOff val="5000"/>
            </a:schemeClr>
          </a:solidFill>
          <a:ln w="9525">
            <a:noFill/>
            <a:miter lim="800000"/>
            <a:headEnd/>
            <a:tailEnd/>
          </a:ln>
        </p:spPr>
        <p:txBody>
          <a:bodyPr wrap="square">
            <a:spAutoFit/>
          </a:bodyPr>
          <a:lstStyle/>
          <a:p>
            <a:pPr eaLnBrk="0" hangingPunct="0">
              <a:spcBef>
                <a:spcPct val="50000"/>
              </a:spcBef>
            </a:pPr>
            <a:r>
              <a:rPr lang="en-US" sz="1600" b="1" dirty="0" smtClean="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              Submitted </a:t>
            </a:r>
            <a:r>
              <a:rPr lang="en-US" sz="1600" b="1" dirty="0">
                <a:solidFill>
                  <a:schemeClr val="bg1"/>
                </a:solidFill>
                <a:latin typeface="+mn-lt"/>
                <a:cs typeface="Times New Roman" pitchFamily="18" charset="0"/>
              </a:rPr>
              <a:t>To:	 </a:t>
            </a:r>
            <a:r>
              <a:rPr lang="en-US" sz="1600" b="1" dirty="0" smtClean="0">
                <a:solidFill>
                  <a:schemeClr val="bg1"/>
                </a:solidFill>
                <a:latin typeface="+mn-lt"/>
                <a:cs typeface="Times New Roman" pitchFamily="18" charset="0"/>
              </a:rPr>
              <a:t>             </a:t>
            </a:r>
            <a:r>
              <a:rPr lang="en-US" sz="1600" b="1" dirty="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                 Submitted </a:t>
            </a:r>
            <a:r>
              <a:rPr lang="en-US" sz="1600" b="1" dirty="0">
                <a:solidFill>
                  <a:schemeClr val="bg1"/>
                </a:solidFill>
                <a:latin typeface="+mn-lt"/>
                <a:cs typeface="Times New Roman" pitchFamily="18" charset="0"/>
              </a:rPr>
              <a:t>By:</a:t>
            </a:r>
          </a:p>
          <a:p>
            <a:pPr eaLnBrk="0" hangingPunct="0"/>
            <a:r>
              <a:rPr lang="en-US" sz="1600" b="1" dirty="0" smtClean="0">
                <a:solidFill>
                  <a:schemeClr val="bg1"/>
                </a:solidFill>
                <a:latin typeface="+mn-lt"/>
                <a:cs typeface="Times New Roman" pitchFamily="18" charset="0"/>
              </a:rPr>
              <a:t>                     </a:t>
            </a:r>
            <a:r>
              <a:rPr lang="en-US" sz="1600" b="1" dirty="0" smtClean="0">
                <a:solidFill>
                  <a:schemeClr val="bg1"/>
                </a:solidFill>
                <a:latin typeface="+mn-lt"/>
                <a:cs typeface="Times New Roman" pitchFamily="18" charset="0"/>
              </a:rPr>
              <a:t>               Studymafia.org                                                   Studymafia.org               </a:t>
            </a:r>
            <a:endParaRPr lang="en-US" sz="1600" b="1" dirty="0">
              <a:solidFill>
                <a:schemeClr val="bg1"/>
              </a:solidFill>
              <a:latin typeface="+mn-lt"/>
              <a:cs typeface="Times New Roman" pitchFamily="18" charset="0"/>
            </a:endParaRPr>
          </a:p>
        </p:txBody>
      </p:sp>
      <p:sp>
        <p:nvSpPr>
          <p:cNvPr id="8" name="Rectangle 7"/>
          <p:cNvSpPr/>
          <p:nvPr/>
        </p:nvSpPr>
        <p:spPr>
          <a:xfrm>
            <a:off x="1575176" y="2048470"/>
            <a:ext cx="6603251" cy="1754326"/>
          </a:xfrm>
          <a:prstGeom prst="rect">
            <a:avLst/>
          </a:prstGeom>
          <a:solidFill>
            <a:schemeClr val="bg1"/>
          </a:solidFill>
        </p:spPr>
        <p:txBody>
          <a:bodyPr wrap="square">
            <a:spAutoFit/>
          </a:bodyPr>
          <a:lstStyle/>
          <a:p>
            <a:pPr algn="ctr" fontAlgn="auto">
              <a:spcBef>
                <a:spcPts val="0"/>
              </a:spcBef>
              <a:spcAft>
                <a:spcPts val="0"/>
              </a:spcAft>
              <a:defRPr/>
            </a:pPr>
            <a:r>
              <a:rPr lang="en-US" altLang="en-US" sz="5400" b="1" dirty="0" smtClean="0">
                <a:solidFill>
                  <a:srgbClr val="0070C0"/>
                </a:solidFill>
                <a:latin typeface="Times New Roman" pitchFamily="18" charset="0"/>
                <a:cs typeface="Times New Roman" pitchFamily="18" charset="0"/>
              </a:rPr>
              <a:t>Rewards</a:t>
            </a:r>
            <a:r>
              <a:rPr lang="en-US" altLang="en-US" sz="5400" b="1" dirty="0" smtClean="0">
                <a:solidFill>
                  <a:srgbClr val="FFFF00"/>
                </a:solidFill>
                <a:latin typeface="Times New Roman" pitchFamily="18" charset="0"/>
                <a:cs typeface="Times New Roman" pitchFamily="18" charset="0"/>
              </a:rPr>
              <a:t> </a:t>
            </a:r>
            <a:r>
              <a:rPr lang="en-US" altLang="en-US" sz="5400" b="1" dirty="0" smtClean="0">
                <a:solidFill>
                  <a:srgbClr val="FFC000"/>
                </a:solidFill>
                <a:latin typeface="Times New Roman" pitchFamily="18" charset="0"/>
                <a:cs typeface="Times New Roman" pitchFamily="18" charset="0"/>
              </a:rPr>
              <a:t>&amp; </a:t>
            </a:r>
            <a:r>
              <a:rPr lang="en-US" altLang="en-US" sz="5400" b="1" dirty="0" err="1" smtClean="0">
                <a:solidFill>
                  <a:srgbClr val="FF0000"/>
                </a:solidFill>
                <a:latin typeface="Times New Roman" pitchFamily="18" charset="0"/>
                <a:cs typeface="Times New Roman" pitchFamily="18" charset="0"/>
              </a:rPr>
              <a:t>Recogniotion</a:t>
            </a:r>
            <a:endParaRPr lang="en-US" sz="5400" b="1" spc="300" dirty="0">
              <a:ln w="11430" cmpd="sng">
                <a:solidFill>
                  <a:schemeClr val="accent1">
                    <a:tint val="10000"/>
                  </a:schemeClr>
                </a:solidFill>
                <a:prstDash val="solid"/>
                <a:miter lim="800000"/>
              </a:ln>
              <a:solidFill>
                <a:srgbClr val="FF0000"/>
              </a:solidFill>
              <a:effectLst>
                <a:glow rad="45500">
                  <a:schemeClr val="accent1">
                    <a:satMod val="220000"/>
                    <a:alpha val="35000"/>
                  </a:schemeClr>
                </a:glow>
              </a:effectLst>
            </a:endParaRPr>
          </a:p>
        </p:txBody>
      </p:sp>
    </p:spTree>
    <p:extLst>
      <p:ext uri="{BB962C8B-B14F-4D97-AF65-F5344CB8AC3E}">
        <p14:creationId xmlns:p14="http://schemas.microsoft.com/office/powerpoint/2010/main" val="3190577637"/>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When Reward &amp; Recognition?</a:t>
            </a:r>
          </a:p>
        </p:txBody>
      </p:sp>
      <p:sp>
        <p:nvSpPr>
          <p:cNvPr id="2" name="TextBox 1"/>
          <p:cNvSpPr txBox="1"/>
          <p:nvPr/>
        </p:nvSpPr>
        <p:spPr>
          <a:xfrm>
            <a:off x="609600" y="1676400"/>
            <a:ext cx="7696200" cy="3046095"/>
          </a:xfrm>
          <a:prstGeom prst="rect">
            <a:avLst/>
          </a:prstGeom>
          <a:noFill/>
        </p:spPr>
        <p:txBody>
          <a:bodyPr wrap="square">
            <a:spAutoFit/>
          </a:bodyPr>
          <a:lstStyle/>
          <a:p>
            <a:pPr marL="0" indent="0">
              <a:buFont typeface="Arial" panose="020B0604020202020204" pitchFamily="34" charset="0"/>
              <a:buNone/>
            </a:pPr>
            <a:r>
              <a:rPr lang="en-US" sz="3200" b="1" dirty="0" smtClean="0"/>
              <a:t>Birthdays</a:t>
            </a:r>
          </a:p>
          <a:p>
            <a:pPr marL="457200" indent="-457200">
              <a:buFont typeface="Arial" panose="020B0604020202020204" pitchFamily="34" charset="0"/>
              <a:buChar char="•"/>
            </a:pPr>
            <a:r>
              <a:rPr lang="en-US" sz="3200" dirty="0" smtClean="0"/>
              <a:t>Birthdays are a special occasion for a majority of people. </a:t>
            </a:r>
          </a:p>
          <a:p>
            <a:pPr marL="457200" indent="-457200">
              <a:buFont typeface="Arial" panose="020B0604020202020204" pitchFamily="34" charset="0"/>
              <a:buChar char="•"/>
            </a:pPr>
            <a:r>
              <a:rPr lang="en-US" sz="3200" dirty="0" smtClean="0"/>
              <a:t>If you’re in a 9-5 job, chances are employees will be spending a good amount of that special day in the office.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10</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When Reward &amp; Recognition?</a:t>
            </a:r>
          </a:p>
        </p:txBody>
      </p:sp>
      <p:sp>
        <p:nvSpPr>
          <p:cNvPr id="2" name="TextBox 1"/>
          <p:cNvSpPr txBox="1"/>
          <p:nvPr/>
        </p:nvSpPr>
        <p:spPr>
          <a:xfrm>
            <a:off x="609600" y="1676400"/>
            <a:ext cx="7696200" cy="4276725"/>
          </a:xfrm>
          <a:prstGeom prst="rect">
            <a:avLst/>
          </a:prstGeom>
          <a:noFill/>
        </p:spPr>
        <p:txBody>
          <a:bodyPr wrap="square">
            <a:spAutoFit/>
          </a:bodyPr>
          <a:lstStyle/>
          <a:p>
            <a:pPr marL="0" indent="0">
              <a:buFont typeface="Arial" panose="020B0604020202020204" pitchFamily="34" charset="0"/>
              <a:buNone/>
            </a:pPr>
            <a:r>
              <a:rPr lang="en-US" sz="3200" b="1" dirty="0" smtClean="0"/>
              <a:t>Employee Appreciation Day</a:t>
            </a:r>
          </a:p>
          <a:p>
            <a:pPr marL="457200" indent="-457200">
              <a:buFont typeface="Arial" panose="020B0604020202020204" pitchFamily="34" charset="0"/>
              <a:buChar char="•"/>
            </a:pPr>
            <a:r>
              <a:rPr lang="en-US" sz="3000" dirty="0" smtClean="0"/>
              <a:t>Employee Appreciation Day is a semi-formal holiday founded by Bob Nelson, a founding board member of Recognition Professional International. </a:t>
            </a:r>
          </a:p>
          <a:p>
            <a:pPr marL="457200" indent="-457200">
              <a:buFont typeface="Arial" panose="020B0604020202020204" pitchFamily="34" charset="0"/>
              <a:buChar char="•"/>
            </a:pPr>
            <a:r>
              <a:rPr lang="en-US" sz="3000" dirty="0" smtClean="0"/>
              <a:t>Over the past 20 years, other companies have embraced the unofficial holiday, paying homage to their employees on the first Friday of March.</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11</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When Reward &amp; Recognition?</a:t>
            </a:r>
          </a:p>
        </p:txBody>
      </p:sp>
      <p:sp>
        <p:nvSpPr>
          <p:cNvPr id="2" name="TextBox 1"/>
          <p:cNvSpPr txBox="1"/>
          <p:nvPr/>
        </p:nvSpPr>
        <p:spPr>
          <a:xfrm>
            <a:off x="609600" y="1676400"/>
            <a:ext cx="7696200" cy="4276725"/>
          </a:xfrm>
          <a:prstGeom prst="rect">
            <a:avLst/>
          </a:prstGeom>
          <a:noFill/>
        </p:spPr>
        <p:txBody>
          <a:bodyPr wrap="square">
            <a:spAutoFit/>
          </a:bodyPr>
          <a:lstStyle/>
          <a:p>
            <a:pPr marL="0" indent="0">
              <a:buFont typeface="Arial" panose="020B0604020202020204" pitchFamily="34" charset="0"/>
              <a:buNone/>
            </a:pPr>
            <a:r>
              <a:rPr lang="en-US" sz="3200" b="1" dirty="0" smtClean="0"/>
              <a:t>Employee Appreciation Day</a:t>
            </a:r>
          </a:p>
          <a:p>
            <a:pPr marL="457200" indent="-457200">
              <a:buFont typeface="Arial" panose="020B0604020202020204" pitchFamily="34" charset="0"/>
              <a:buChar char="•"/>
            </a:pPr>
            <a:r>
              <a:rPr lang="en-US" sz="3000" dirty="0" smtClean="0"/>
              <a:t>Employee Appreciation Day is a semi-formal holiday founded by Bob Nelson, a founding board member of Recognition Professional International. </a:t>
            </a:r>
          </a:p>
          <a:p>
            <a:pPr marL="457200" indent="-457200">
              <a:buFont typeface="Arial" panose="020B0604020202020204" pitchFamily="34" charset="0"/>
              <a:buChar char="•"/>
            </a:pPr>
            <a:r>
              <a:rPr lang="en-US" sz="3000" dirty="0" smtClean="0"/>
              <a:t>Over the past 20 years, other companies have embraced the unofficial holiday, paying homage to their employees on the first Friday of March.</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12</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Milestones in Reward &amp; Recognition</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538220"/>
          </a:xfrm>
          <a:prstGeom prst="rect">
            <a:avLst/>
          </a:prstGeom>
          <a:noFill/>
        </p:spPr>
        <p:txBody>
          <a:bodyPr wrap="square">
            <a:spAutoFit/>
          </a:bodyPr>
          <a:lstStyle/>
          <a:p>
            <a:pPr marL="0" indent="0">
              <a:buFont typeface="Arial" panose="020B0604020202020204" pitchFamily="34" charset="0"/>
              <a:buNone/>
            </a:pPr>
            <a:r>
              <a:rPr lang="en-US" sz="3200" b="1" dirty="0" smtClean="0"/>
              <a:t>Work anniversaries</a:t>
            </a:r>
          </a:p>
          <a:p>
            <a:pPr marL="457200" indent="-457200">
              <a:buFont typeface="Arial" panose="020B0604020202020204" pitchFamily="34" charset="0"/>
              <a:buChar char="•"/>
            </a:pPr>
            <a:r>
              <a:rPr lang="en-US" sz="3200" dirty="0" smtClean="0"/>
              <a:t>Work anniversaries are one of the most common uses of modern employee recognition, but they're often poorly executed. We consider work anniversaries an epiphany moment, and they should be treated as such.</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13</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Milestones in Reward &amp; Recognition</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046095"/>
          </a:xfrm>
          <a:prstGeom prst="rect">
            <a:avLst/>
          </a:prstGeom>
          <a:noFill/>
        </p:spPr>
        <p:txBody>
          <a:bodyPr wrap="square">
            <a:spAutoFit/>
          </a:bodyPr>
          <a:lstStyle/>
          <a:p>
            <a:pPr marL="0" indent="0">
              <a:buFont typeface="Arial" panose="020B0604020202020204" pitchFamily="34" charset="0"/>
              <a:buNone/>
            </a:pPr>
            <a:r>
              <a:rPr lang="en-US" sz="3200" b="1" dirty="0" smtClean="0"/>
              <a:t>Project completion</a:t>
            </a:r>
          </a:p>
          <a:p>
            <a:pPr marL="457200" indent="-457200">
              <a:buFont typeface="Arial" panose="020B0604020202020204" pitchFamily="34" charset="0"/>
              <a:buChar char="•"/>
            </a:pPr>
            <a:r>
              <a:rPr lang="en-US" sz="3200" dirty="0" smtClean="0"/>
              <a:t>It’s always a weight off the shoulders when a project is completed, launched, or published, so this is also a great time to recognize all the work that went into the process.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Milestones in Reward &amp; Recognition</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538220"/>
          </a:xfrm>
          <a:prstGeom prst="rect">
            <a:avLst/>
          </a:prstGeom>
          <a:noFill/>
        </p:spPr>
        <p:txBody>
          <a:bodyPr wrap="square">
            <a:spAutoFit/>
          </a:bodyPr>
          <a:lstStyle/>
          <a:p>
            <a:pPr marL="0" indent="0">
              <a:buFont typeface="Arial" panose="020B0604020202020204" pitchFamily="34" charset="0"/>
              <a:buNone/>
            </a:pPr>
            <a:r>
              <a:rPr lang="en-US" sz="3200" b="1" dirty="0" smtClean="0"/>
              <a:t>Year end</a:t>
            </a:r>
          </a:p>
          <a:p>
            <a:pPr marL="457200" indent="-457200">
              <a:buFont typeface="Arial" panose="020B0604020202020204" pitchFamily="34" charset="0"/>
              <a:buChar char="•"/>
            </a:pPr>
            <a:r>
              <a:rPr lang="en-US" sz="3200" dirty="0" smtClean="0"/>
              <a:t>A year end or annual bonus is financial compensation given to employees in addition to their base pay. </a:t>
            </a:r>
          </a:p>
          <a:p>
            <a:pPr marL="457200" indent="-457200">
              <a:buFont typeface="Arial" panose="020B0604020202020204" pitchFamily="34" charset="0"/>
              <a:buChar char="•"/>
            </a:pPr>
            <a:r>
              <a:rPr lang="en-US" sz="3200" dirty="0" smtClean="0"/>
              <a:t>Annual bonuses are given once per year, usually at the end of the fourth business quarter.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15</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rPr>
              <a:t>Milestones in Reward &amp; Recognition</a:t>
            </a:r>
            <a:endParaRPr lang="en-IN" sz="3600" b="1" dirty="0" smtClean="0">
              <a:solidFill>
                <a:schemeClr val="accent2"/>
              </a:solidFill>
              <a:latin typeface="Times New Roman" panose="02020603050405020304" pitchFamily="18" charset="0"/>
              <a:cs typeface="Times New Roman" panose="02020603050405020304" pitchFamily="18" charset="0"/>
              <a:sym typeface="+mn-ea"/>
            </a:endParaRPr>
          </a:p>
        </p:txBody>
      </p:sp>
      <p:sp>
        <p:nvSpPr>
          <p:cNvPr id="2" name="TextBox 1"/>
          <p:cNvSpPr txBox="1"/>
          <p:nvPr/>
        </p:nvSpPr>
        <p:spPr>
          <a:xfrm>
            <a:off x="609600" y="1600200"/>
            <a:ext cx="7974330" cy="3538220"/>
          </a:xfrm>
          <a:prstGeom prst="rect">
            <a:avLst/>
          </a:prstGeom>
          <a:noFill/>
        </p:spPr>
        <p:txBody>
          <a:bodyPr wrap="square">
            <a:spAutoFit/>
          </a:bodyPr>
          <a:lstStyle/>
          <a:p>
            <a:pPr marL="0" indent="0">
              <a:buFont typeface="Arial" panose="020B0604020202020204" pitchFamily="34" charset="0"/>
              <a:buNone/>
            </a:pPr>
            <a:r>
              <a:rPr lang="en-US" sz="3200" b="1" dirty="0" smtClean="0"/>
              <a:t>Quarterly review</a:t>
            </a:r>
          </a:p>
          <a:p>
            <a:pPr marL="457200" indent="-457200">
              <a:buFont typeface="Arial" panose="020B0604020202020204" pitchFamily="34" charset="0"/>
              <a:buChar char="•"/>
            </a:pPr>
            <a:r>
              <a:rPr lang="en-US" sz="3200" dirty="0" smtClean="0"/>
              <a:t>Quarterly bonuses are similar to annual bonuses, but are metered out more frequently, on a per business quarter basis.</a:t>
            </a:r>
          </a:p>
          <a:p>
            <a:pPr marL="457200" indent="-457200">
              <a:buFont typeface="Arial" panose="020B0604020202020204" pitchFamily="34" charset="0"/>
              <a:buChar char="•"/>
            </a:pPr>
            <a:r>
              <a:rPr lang="en-US" sz="3200" dirty="0" smtClean="0"/>
              <a:t>Quarterly bonuses are most commonly given as part of a heavily performance-based compensation mode</a:t>
            </a:r>
            <a:r>
              <a:rPr lang="en-IN" altLang="en-US" sz="3200" dirty="0" smtClean="0"/>
              <a:t>.</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76200" y="304899"/>
            <a:ext cx="876300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Building a Reward &amp; </a:t>
            </a:r>
          </a:p>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Recognition Program</a:t>
            </a:r>
          </a:p>
        </p:txBody>
      </p:sp>
      <p:sp>
        <p:nvSpPr>
          <p:cNvPr id="2" name="TextBox 1"/>
          <p:cNvSpPr txBox="1"/>
          <p:nvPr/>
        </p:nvSpPr>
        <p:spPr>
          <a:xfrm>
            <a:off x="609600" y="1600200"/>
            <a:ext cx="7974330" cy="3538220"/>
          </a:xfrm>
          <a:prstGeom prst="rect">
            <a:avLst/>
          </a:prstGeom>
          <a:noFill/>
        </p:spPr>
        <p:txBody>
          <a:bodyPr wrap="square">
            <a:spAutoFit/>
          </a:bodyPr>
          <a:lstStyle/>
          <a:p>
            <a:pPr marL="0" indent="0">
              <a:buFont typeface="Arial" panose="020B0604020202020204" pitchFamily="34" charset="0"/>
              <a:buNone/>
            </a:pPr>
            <a:r>
              <a:rPr lang="en-US" sz="3200" dirty="0" smtClean="0"/>
              <a:t>When building your team, look for folks with the following characteristics:</a:t>
            </a:r>
          </a:p>
          <a:p>
            <a:pPr marL="457200" indent="-457200">
              <a:buFont typeface="Arial" panose="020B0604020202020204" pitchFamily="34" charset="0"/>
              <a:buChar char="•"/>
            </a:pPr>
            <a:r>
              <a:rPr lang="en-US" sz="3200" dirty="0" smtClean="0"/>
              <a:t>Interest in the program</a:t>
            </a:r>
          </a:p>
          <a:p>
            <a:pPr marL="457200" indent="-457200">
              <a:buFont typeface="Arial" panose="020B0604020202020204" pitchFamily="34" charset="0"/>
              <a:buChar char="•"/>
            </a:pPr>
            <a:r>
              <a:rPr lang="en-US" sz="3200" dirty="0" smtClean="0"/>
              <a:t>Positioned as a team leader</a:t>
            </a:r>
          </a:p>
          <a:p>
            <a:pPr marL="457200" indent="-457200">
              <a:buFont typeface="Arial" panose="020B0604020202020204" pitchFamily="34" charset="0"/>
              <a:buChar char="•"/>
            </a:pPr>
            <a:r>
              <a:rPr lang="en-US" sz="3200" dirty="0" smtClean="0"/>
              <a:t>Knowledge of program benefits</a:t>
            </a:r>
          </a:p>
          <a:p>
            <a:pPr marL="457200" indent="-457200">
              <a:buFont typeface="Arial" panose="020B0604020202020204" pitchFamily="34" charset="0"/>
              <a:buChar char="•"/>
            </a:pPr>
            <a:r>
              <a:rPr lang="en-US" sz="3200" dirty="0" smtClean="0"/>
              <a:t>Ability to prioritize the program</a:t>
            </a:r>
          </a:p>
          <a:p>
            <a:pPr marL="457200" indent="-457200">
              <a:buFont typeface="Arial" panose="020B0604020202020204" pitchFamily="34" charset="0"/>
              <a:buChar char="•"/>
            </a:pPr>
            <a:r>
              <a:rPr lang="en-US" sz="3200" dirty="0" smtClean="0"/>
              <a:t>Positive track records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17</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76200" y="304899"/>
            <a:ext cx="876300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Building a Reward &amp; </a:t>
            </a:r>
          </a:p>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Recognition Program</a:t>
            </a:r>
          </a:p>
        </p:txBody>
      </p:sp>
      <p:sp>
        <p:nvSpPr>
          <p:cNvPr id="2" name="TextBox 1"/>
          <p:cNvSpPr txBox="1"/>
          <p:nvPr/>
        </p:nvSpPr>
        <p:spPr>
          <a:xfrm>
            <a:off x="584835" y="1659890"/>
            <a:ext cx="7974330" cy="4030980"/>
          </a:xfrm>
          <a:prstGeom prst="rect">
            <a:avLst/>
          </a:prstGeom>
          <a:noFill/>
        </p:spPr>
        <p:txBody>
          <a:bodyPr wrap="square">
            <a:spAutoFit/>
          </a:bodyPr>
          <a:lstStyle/>
          <a:p>
            <a:pPr marL="0" indent="0">
              <a:buFont typeface="Arial" panose="020B0604020202020204" pitchFamily="34" charset="0"/>
              <a:buNone/>
            </a:pPr>
            <a:r>
              <a:rPr lang="en-US" sz="3200" b="1" dirty="0" smtClean="0"/>
              <a:t>Timely</a:t>
            </a:r>
            <a:endParaRPr lang="en-US" sz="3200" dirty="0" smtClean="0"/>
          </a:p>
          <a:p>
            <a:pPr marL="457200" indent="-457200">
              <a:buFont typeface="Arial" panose="020B0604020202020204" pitchFamily="34" charset="0"/>
              <a:buChar char="•"/>
            </a:pPr>
            <a:r>
              <a:rPr lang="en-US" sz="3200" dirty="0" smtClean="0"/>
              <a:t>Recognition is most effective when given in a timely manner. Unfortunately, the association between contribution and recognition weakens over time. </a:t>
            </a:r>
          </a:p>
          <a:p>
            <a:pPr marL="457200" indent="-457200">
              <a:buFont typeface="Arial" panose="020B0604020202020204" pitchFamily="34" charset="0"/>
              <a:buChar char="•"/>
            </a:pPr>
            <a:r>
              <a:rPr lang="en-US" sz="3200" dirty="0" smtClean="0"/>
              <a:t>Aim to give recognition as soon as possible to produce a clear connection to positive behavior.</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18</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76200" y="304899"/>
            <a:ext cx="876300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Building a Reward &amp; </a:t>
            </a:r>
          </a:p>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Recognition Program</a:t>
            </a:r>
          </a:p>
        </p:txBody>
      </p:sp>
      <p:sp>
        <p:nvSpPr>
          <p:cNvPr id="2" name="TextBox 1"/>
          <p:cNvSpPr txBox="1"/>
          <p:nvPr/>
        </p:nvSpPr>
        <p:spPr>
          <a:xfrm>
            <a:off x="584835" y="1659890"/>
            <a:ext cx="7974330" cy="4030980"/>
          </a:xfrm>
          <a:prstGeom prst="rect">
            <a:avLst/>
          </a:prstGeom>
          <a:noFill/>
        </p:spPr>
        <p:txBody>
          <a:bodyPr wrap="square">
            <a:spAutoFit/>
          </a:bodyPr>
          <a:lstStyle/>
          <a:p>
            <a:pPr marL="0" indent="0">
              <a:buFont typeface="Arial" panose="020B0604020202020204" pitchFamily="34" charset="0"/>
              <a:buNone/>
            </a:pPr>
            <a:r>
              <a:rPr lang="en-US" sz="3200" b="1" dirty="0" smtClean="0"/>
              <a:t>Frequent</a:t>
            </a:r>
          </a:p>
          <a:p>
            <a:pPr marL="457200" indent="-457200">
              <a:buFont typeface="Arial" panose="020B0604020202020204" pitchFamily="34" charset="0"/>
              <a:buChar char="•"/>
            </a:pPr>
            <a:r>
              <a:rPr lang="en-US" sz="3200" dirty="0" smtClean="0"/>
              <a:t>Frequent recognition translates into more engaged employees, stronger business results, and lower turnover. </a:t>
            </a:r>
          </a:p>
          <a:p>
            <a:pPr marL="0" indent="0">
              <a:buFont typeface="Arial" panose="020B0604020202020204" pitchFamily="34" charset="0"/>
              <a:buNone/>
            </a:pPr>
            <a:r>
              <a:rPr lang="en-US" sz="3200" b="1" dirty="0" smtClean="0"/>
              <a:t>Specific</a:t>
            </a:r>
            <a:endParaRPr lang="en-US" sz="3200" dirty="0" smtClean="0"/>
          </a:p>
          <a:p>
            <a:pPr marL="457200" indent="-457200">
              <a:buFont typeface="Arial" panose="020B0604020202020204" pitchFamily="34" charset="0"/>
              <a:buChar char="•"/>
            </a:pPr>
            <a:r>
              <a:rPr lang="en-US" sz="3200" dirty="0" smtClean="0"/>
              <a:t>Specific recognition helps employees understand exactly which of their actions contributed to their team’s goal.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19</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1447800" y="304800"/>
            <a:ext cx="609473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IN" altLang="en-US" sz="4400" b="1" dirty="0" smtClean="0">
                <a:solidFill>
                  <a:schemeClr val="accent2"/>
                </a:solidFill>
                <a:latin typeface="Times New Roman" panose="02020603050405020304" pitchFamily="18" charset="0"/>
                <a:cs typeface="Times New Roman" panose="02020603050405020304" pitchFamily="18" charset="0"/>
              </a:rPr>
              <a:t>Table Contents</a:t>
            </a:r>
          </a:p>
        </p:txBody>
      </p:sp>
      <p:sp>
        <p:nvSpPr>
          <p:cNvPr id="71685" name="Content Placeholder 2"/>
          <p:cNvSpPr txBox="1"/>
          <p:nvPr/>
        </p:nvSpPr>
        <p:spPr bwMode="auto">
          <a:xfrm>
            <a:off x="533400" y="1600200"/>
            <a:ext cx="82296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Definition</a:t>
            </a:r>
          </a:p>
          <a:p>
            <a:pPr lvl="1" eaLnBrk="1" hangingPunct="1">
              <a:buClr>
                <a:srgbClr val="0039A6"/>
              </a:buClr>
              <a:buFont typeface="Wingdings" panose="05000000000000000000" charset="0"/>
              <a:buChar char="ü"/>
            </a:pPr>
            <a:r>
              <a:rPr lang="en-IN" altLang="en-US" sz="2600" dirty="0">
                <a:latin typeface="Times New Roman" panose="02020603050405020304" pitchFamily="18" charset="0"/>
                <a:cs typeface="Times New Roman" panose="02020603050405020304" pitchFamily="18" charset="0"/>
              </a:rPr>
              <a:t>Introduction</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Types of  Reward &amp; Recognition</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When </a:t>
            </a:r>
            <a:r>
              <a:rPr lang="en-IN" altLang="en-US" sz="2600" dirty="0" smtClean="0">
                <a:latin typeface="Times New Roman" panose="02020603050405020304" pitchFamily="18" charset="0"/>
                <a:cs typeface="Times New Roman" panose="02020603050405020304" pitchFamily="18" charset="0"/>
                <a:sym typeface="+mn-ea"/>
              </a:rPr>
              <a:t>Reward &amp; Recognition?</a:t>
            </a:r>
            <a:endParaRPr lang="en-IN" altLang="en-US" sz="2600" dirty="0" smtClean="0">
              <a:solidFill>
                <a:schemeClr val="tx1"/>
              </a:solidFill>
              <a:latin typeface="Times New Roman" panose="02020603050405020304" pitchFamily="18" charset="0"/>
              <a:cs typeface="Times New Roman" panose="02020603050405020304" pitchFamily="18" charset="0"/>
              <a:sym typeface="+mn-ea"/>
            </a:endParaRP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Milestones in Reward &amp; Recognition </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Building a Reward &amp; Recognition Program</a:t>
            </a:r>
          </a:p>
          <a:p>
            <a:pPr lvl="1" eaLnBrk="1" hangingPunct="1">
              <a:buClr>
                <a:srgbClr val="0039A6"/>
              </a:buClr>
              <a:buFont typeface="Wingdings" panose="05000000000000000000" charset="0"/>
              <a:buChar char="ü"/>
            </a:pPr>
            <a:r>
              <a:rPr lang="en-IN" altLang="en-US" sz="2600" dirty="0" smtClean="0">
                <a:solidFill>
                  <a:schemeClr val="tx1"/>
                </a:solidFill>
                <a:latin typeface="Times New Roman" panose="02020603050405020304" pitchFamily="18" charset="0"/>
                <a:cs typeface="Times New Roman" panose="02020603050405020304" pitchFamily="18" charset="0"/>
                <a:sym typeface="+mn-ea"/>
              </a:rPr>
              <a:t>Conclusion</a:t>
            </a:r>
            <a:endParaRPr lang="en-IN"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US" altLang="en-US" sz="2600" dirty="0" smtClean="0">
              <a:solidFill>
                <a:schemeClr val="tx1"/>
              </a:solidFill>
              <a:latin typeface="Times New Roman" panose="02020603050405020304" pitchFamily="18" charset="0"/>
              <a:cs typeface="Times New Roman" panose="02020603050405020304" pitchFamily="18" charset="0"/>
            </a:endParaRPr>
          </a:p>
          <a:p>
            <a:pPr lvl="1" eaLnBrk="1" hangingPunct="1">
              <a:buClr>
                <a:srgbClr val="0039A6"/>
              </a:buClr>
              <a:buFont typeface="Wingdings" panose="05000000000000000000" charset="0"/>
              <a:buChar char="ü"/>
            </a:pPr>
            <a:endParaRPr lang="en-IN" altLang="en-US" sz="2600" dirty="0">
              <a:latin typeface="Times New Roman" panose="02020603050405020304" pitchFamily="18" charset="0"/>
              <a:cs typeface="Times New Roman" panose="02020603050405020304" pitchFamily="18" charset="0"/>
            </a:endParaRPr>
          </a:p>
          <a:p>
            <a:pPr lvl="1" eaLnBrk="1" hangingPunct="1">
              <a:buClr>
                <a:srgbClr val="0039A6"/>
              </a:buClr>
              <a:buNone/>
            </a:pPr>
            <a:endParaRPr lang="en-IN" altLang="en-US" sz="2600" dirty="0">
              <a:latin typeface="Times New Roman" panose="02020603050405020304" pitchFamily="18" charset="0"/>
              <a:cs typeface="Times New Roman" panose="02020603050405020304" pitchFamily="18" charset="0"/>
            </a:endParaRPr>
          </a:p>
        </p:txBody>
      </p:sp>
      <p:sp>
        <p:nvSpPr>
          <p:cNvPr id="71686"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76200" y="304899"/>
            <a:ext cx="8763000" cy="119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Building a Reward &amp; </a:t>
            </a:r>
          </a:p>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Recognition Program</a:t>
            </a:r>
          </a:p>
        </p:txBody>
      </p:sp>
      <p:sp>
        <p:nvSpPr>
          <p:cNvPr id="2" name="TextBox 1"/>
          <p:cNvSpPr txBox="1"/>
          <p:nvPr/>
        </p:nvSpPr>
        <p:spPr>
          <a:xfrm>
            <a:off x="584835" y="1659890"/>
            <a:ext cx="7974330" cy="4030980"/>
          </a:xfrm>
          <a:prstGeom prst="rect">
            <a:avLst/>
          </a:prstGeom>
          <a:noFill/>
        </p:spPr>
        <p:txBody>
          <a:bodyPr wrap="square">
            <a:spAutoFit/>
          </a:bodyPr>
          <a:lstStyle/>
          <a:p>
            <a:pPr marL="0" indent="0">
              <a:buFont typeface="Arial" panose="020B0604020202020204" pitchFamily="34" charset="0"/>
              <a:buNone/>
            </a:pPr>
            <a:r>
              <a:rPr lang="en-US" sz="3200" b="1" dirty="0" smtClean="0"/>
              <a:t>Visible recognition </a:t>
            </a:r>
          </a:p>
          <a:p>
            <a:pPr marL="457200" indent="-457200">
              <a:buFont typeface="Arial" panose="020B0604020202020204" pitchFamily="34" charset="0"/>
              <a:buChar char="•"/>
            </a:pPr>
            <a:r>
              <a:rPr lang="en-IN" altLang="en-US" sz="3200" dirty="0" smtClean="0"/>
              <a:t>It </a:t>
            </a:r>
            <a:r>
              <a:rPr lang="en-US" sz="3200" dirty="0" smtClean="0"/>
              <a:t>provides examples of commendable behavior, actions, and contributions that others can repeat.</a:t>
            </a:r>
          </a:p>
          <a:p>
            <a:pPr marL="0" indent="0">
              <a:buFont typeface="Arial" panose="020B0604020202020204" pitchFamily="34" charset="0"/>
              <a:buNone/>
            </a:pPr>
            <a:r>
              <a:rPr lang="en-US" sz="3200" b="1" dirty="0" smtClean="0"/>
              <a:t>Inclusive</a:t>
            </a:r>
            <a:endParaRPr lang="en-US" sz="3200" dirty="0" smtClean="0"/>
          </a:p>
          <a:p>
            <a:pPr marL="457200" indent="-457200">
              <a:buFont typeface="Arial" panose="020B0604020202020204" pitchFamily="34" charset="0"/>
              <a:buChar char="•"/>
            </a:pPr>
            <a:r>
              <a:rPr lang="en-US" sz="3200" dirty="0" smtClean="0"/>
              <a:t>Inclusive recognition helps foster a sense of equity, belonging, and psychological safety for all employees.</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20</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BBC35B-A44B-4119-B8DA-DE9E3DFADA20}" type="slidenum">
              <a:rPr kumimoji="0" lang="en-US" smtClean="0"/>
              <a:t>21</a:t>
            </a:fld>
            <a:endParaRPr kumimoji="0" lang="en-US" sz="1000" b="0">
              <a:solidFill>
                <a:schemeClr val="tx1"/>
              </a:solidFill>
            </a:endParaRPr>
          </a:p>
        </p:txBody>
      </p:sp>
      <p:pic>
        <p:nvPicPr>
          <p:cNvPr id="4" name="Picture 3" descr="P49-e1599754975789"/>
          <p:cNvPicPr>
            <a:picLocks noChangeAspect="1"/>
          </p:cNvPicPr>
          <p:nvPr/>
        </p:nvPicPr>
        <p:blipFill>
          <a:blip r:embed="rId2"/>
          <a:stretch>
            <a:fillRect/>
          </a:stretch>
        </p:blipFill>
        <p:spPr>
          <a:xfrm>
            <a:off x="609600" y="685800"/>
            <a:ext cx="8047355" cy="5713730"/>
          </a:xfrm>
          <a:prstGeom prst="rect">
            <a:avLst/>
          </a:prstGeom>
        </p:spPr>
      </p:pic>
    </p:spTree>
  </p:cSld>
  <p:clrMapOvr>
    <a:masterClrMapping/>
  </p:clrMapOvr>
  <p:transition spd="slow">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609600"/>
            <a:ext cx="8763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Conclusion</a:t>
            </a:r>
          </a:p>
        </p:txBody>
      </p:sp>
      <p:sp>
        <p:nvSpPr>
          <p:cNvPr id="2" name="TextBox 1"/>
          <p:cNvSpPr txBox="1"/>
          <p:nvPr/>
        </p:nvSpPr>
        <p:spPr>
          <a:xfrm>
            <a:off x="533400" y="1676400"/>
            <a:ext cx="7924800" cy="3107690"/>
          </a:xfrm>
          <a:prstGeom prst="rect">
            <a:avLst/>
          </a:prstGeom>
          <a:noFill/>
        </p:spPr>
        <p:txBody>
          <a:bodyPr wrap="square">
            <a:spAutoFit/>
          </a:bodyPr>
          <a:lstStyle/>
          <a:p>
            <a:pPr marL="514350" indent="-514350">
              <a:buFont typeface="Wingdings" panose="05000000000000000000" pitchFamily="2" charset="2"/>
              <a:buChar char="ü"/>
            </a:pPr>
            <a:r>
              <a:rPr lang="en-US" sz="2800" dirty="0" smtClean="0"/>
              <a:t>Companies use rewards and recognition to motivate employees and demonstrate that they are appreciated. </a:t>
            </a:r>
          </a:p>
          <a:p>
            <a:pPr marL="514350" indent="-514350">
              <a:buFont typeface="Wingdings" panose="05000000000000000000" pitchFamily="2" charset="2"/>
              <a:buChar char="ü"/>
            </a:pPr>
            <a:r>
              <a:rPr lang="en-US" sz="2800" dirty="0" smtClean="0"/>
              <a:t>Often, rewards and recognition take the form of extra compensation for employees who carry out the activities in their role description and meet their objectives.</a:t>
            </a:r>
          </a:p>
        </p:txBody>
      </p:sp>
      <p:cxnSp>
        <p:nvCxnSpPr>
          <p:cNvPr id="5" name="Straight Connector 4"/>
          <p:cNvCxnSpPr/>
          <p:nvPr/>
        </p:nvCxnSpPr>
        <p:spPr>
          <a:xfrm>
            <a:off x="609600" y="13716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0EF9015A-DAF8-47A9-8291-B9B5A3191301}" type="slidenum">
              <a:rPr lang="en-US" altLang="en-US" sz="1400">
                <a:solidFill>
                  <a:srgbClr val="0039A6"/>
                </a:solidFill>
                <a:latin typeface="Myriad Web Pro" charset="0"/>
              </a:rPr>
              <a:t>22</a:t>
            </a:fld>
            <a:endParaRPr lang="en-US" altLang="en-US" sz="1400" dirty="0">
              <a:solidFill>
                <a:srgbClr val="0039A6"/>
              </a:solidFill>
              <a:latin typeface="Myriad Web Pro" charset="0"/>
            </a:endParaRPr>
          </a:p>
        </p:txBody>
      </p:sp>
    </p:spTree>
  </p:cSld>
  <p:clrMapOvr>
    <a:masterClrMapping/>
  </p:clrMapOvr>
  <p:transition spd="slow">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83880" cy="677108"/>
          </a:xfrm>
        </p:spPr>
        <p:txBody>
          <a:bodyPr>
            <a:normAutofit fontScale="90000"/>
          </a:bodyPr>
          <a:lstStyle/>
          <a:p>
            <a:r>
              <a:rPr lang="en-US" sz="4400" dirty="0">
                <a:solidFill>
                  <a:schemeClr val="tx1"/>
                </a:solidFill>
              </a:rPr>
              <a:t>References</a:t>
            </a:r>
          </a:p>
        </p:txBody>
      </p:sp>
      <p:sp>
        <p:nvSpPr>
          <p:cNvPr id="3" name="Content Placeholder 2"/>
          <p:cNvSpPr>
            <a:spLocks noGrp="1"/>
          </p:cNvSpPr>
          <p:nvPr>
            <p:ph idx="1"/>
          </p:nvPr>
        </p:nvSpPr>
        <p:spPr>
          <a:xfrm>
            <a:off x="152400" y="1752600"/>
            <a:ext cx="8183880" cy="1477328"/>
          </a:xfrm>
        </p:spPr>
        <p:txBody>
          <a:bodyPr>
            <a:noAutofit/>
          </a:bodyPr>
          <a:lstStyle/>
          <a:p>
            <a:pPr marL="800100" lvl="1" indent="-342900">
              <a:buFont typeface="Arial" pitchFamily="34" charset="0"/>
              <a:buChar char="•"/>
            </a:pPr>
            <a:r>
              <a:rPr lang="en-US" sz="2000" dirty="0" smtClean="0">
                <a:solidFill>
                  <a:schemeClr val="tx1">
                    <a:lumMod val="75000"/>
                    <a:lumOff val="25000"/>
                  </a:schemeClr>
                </a:solidFill>
              </a:rPr>
              <a:t>Google.com</a:t>
            </a:r>
          </a:p>
          <a:p>
            <a:pPr marL="800100" lvl="1" indent="-342900">
              <a:buFont typeface="Arial" pitchFamily="34" charset="0"/>
              <a:buChar char="•"/>
            </a:pPr>
            <a:r>
              <a:rPr lang="en-US" sz="2000" dirty="0" smtClean="0">
                <a:solidFill>
                  <a:schemeClr val="tx1">
                    <a:lumMod val="75000"/>
                    <a:lumOff val="25000"/>
                  </a:schemeClr>
                </a:solidFill>
              </a:rPr>
              <a:t>Wikipedia.org</a:t>
            </a:r>
          </a:p>
          <a:p>
            <a:pPr marL="800100" lvl="1" indent="-342900">
              <a:buFont typeface="Arial" pitchFamily="34" charset="0"/>
              <a:buChar char="•"/>
            </a:pPr>
            <a:r>
              <a:rPr lang="en-US" sz="2000" dirty="0" smtClean="0">
                <a:solidFill>
                  <a:schemeClr val="tx1">
                    <a:lumMod val="75000"/>
                    <a:lumOff val="25000"/>
                  </a:schemeClr>
                </a:solidFill>
              </a:rPr>
              <a:t>Studymafia.org</a:t>
            </a:r>
          </a:p>
          <a:p>
            <a:pPr marL="800100" lvl="1" indent="-342900">
              <a:buFont typeface="Arial" pitchFamily="34" charset="0"/>
              <a:buChar char="•"/>
            </a:pPr>
            <a:r>
              <a:rPr lang="en-US" sz="2000" dirty="0" smtClean="0">
                <a:solidFill>
                  <a:schemeClr val="tx1">
                    <a:lumMod val="75000"/>
                    <a:lumOff val="25000"/>
                  </a:schemeClr>
                </a:solidFill>
              </a:rPr>
              <a:t>Slidespanda.com</a:t>
            </a:r>
          </a:p>
        </p:txBody>
      </p:sp>
    </p:spTree>
    <p:extLst>
      <p:ext uri="{BB962C8B-B14F-4D97-AF65-F5344CB8AC3E}">
        <p14:creationId xmlns:p14="http://schemas.microsoft.com/office/powerpoint/2010/main" val="131511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133600"/>
            <a:ext cx="5943600" cy="2514600"/>
          </a:xfrm>
          <a:noFill/>
        </p:spPr>
        <p:txBody>
          <a:bodyPr>
            <a:normAutofit fontScale="90000"/>
          </a:bodyPr>
          <a:lstStyle/>
          <a:p>
            <a:pPr marL="0" indent="0" algn="ctr"/>
            <a:r>
              <a:rPr lang="en-US" sz="5400" b="1" dirty="0">
                <a:solidFill>
                  <a:srgbClr val="FF0000"/>
                </a:solidFill>
              </a:rPr>
              <a:t>Thanks</a:t>
            </a:r>
            <a:br>
              <a:rPr lang="en-US" sz="5400" b="1" dirty="0">
                <a:solidFill>
                  <a:srgbClr val="FF0000"/>
                </a:solidFill>
              </a:rPr>
            </a:br>
            <a:r>
              <a:rPr lang="en-US" sz="5400" b="1" dirty="0">
                <a:solidFill>
                  <a:srgbClr val="FF0000"/>
                </a:solidFill>
              </a:rPr>
              <a:t>To </a:t>
            </a:r>
            <a:r>
              <a:rPr lang="en-US" sz="5400" b="1" dirty="0">
                <a:solidFill>
                  <a:schemeClr val="bg2">
                    <a:lumMod val="50000"/>
                  </a:schemeClr>
                </a:solidFill>
              </a:rPr>
              <a:t/>
            </a:r>
            <a:br>
              <a:rPr lang="en-US" sz="5400" b="1" dirty="0">
                <a:solidFill>
                  <a:schemeClr val="bg2">
                    <a:lumMod val="50000"/>
                  </a:schemeClr>
                </a:solidFill>
              </a:rPr>
            </a:br>
            <a:r>
              <a:rPr lang="en-US" sz="5400" b="1" dirty="0" smtClean="0">
                <a:solidFill>
                  <a:srgbClr val="0070C0"/>
                </a:solidFill>
              </a:rPr>
              <a:t>StudyMafia</a:t>
            </a:r>
            <a:r>
              <a:rPr lang="en-US" sz="5400" b="1" dirty="0" smtClean="0">
                <a:solidFill>
                  <a:schemeClr val="tx1">
                    <a:lumMod val="75000"/>
                    <a:lumOff val="25000"/>
                  </a:schemeClr>
                </a:solidFill>
              </a:rPr>
              <a:t>.org</a:t>
            </a:r>
            <a:endParaRPr lang="en-US" sz="5400" b="1" dirty="0">
              <a:solidFill>
                <a:schemeClr val="tx1">
                  <a:lumMod val="75000"/>
                  <a:lumOff val="25000"/>
                </a:schemeClr>
              </a:solidFill>
            </a:endParaRPr>
          </a:p>
        </p:txBody>
      </p:sp>
    </p:spTree>
    <p:extLst>
      <p:ext uri="{BB962C8B-B14F-4D97-AF65-F5344CB8AC3E}">
        <p14:creationId xmlns:p14="http://schemas.microsoft.com/office/powerpoint/2010/main" val="547620911"/>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3600" b="1" dirty="0" smtClean="0">
                <a:solidFill>
                  <a:schemeClr val="accent2"/>
                </a:solidFill>
                <a:latin typeface="Times New Roman" panose="02020603050405020304" pitchFamily="18" charset="0"/>
                <a:cs typeface="Times New Roman" panose="02020603050405020304" pitchFamily="18" charset="0"/>
              </a:rPr>
              <a:t>Definition</a:t>
            </a:r>
            <a:endParaRPr lang="en-US" altLang="en-US" sz="3600" b="1" dirty="0">
              <a:solidFill>
                <a:schemeClr val="accent2"/>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379730" y="1603375"/>
            <a:ext cx="825119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IN" sz="3000" dirty="0" smtClean="0"/>
              <a:t>    </a:t>
            </a:r>
            <a:r>
              <a:rPr sz="3000" dirty="0" smtClean="0"/>
              <a:t>Rewards and Recognition is a system where people are acknowledged for their performance in intrinsic or extrinsic ways</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3</a:t>
            </a:fld>
            <a:endParaRPr lang="en-US" altLang="en-US" sz="1400" dirty="0">
              <a:solidFill>
                <a:srgbClr val="0039A6"/>
              </a:solidFill>
              <a:latin typeface="Myriad Web Pro" charset="0"/>
            </a:endParaRPr>
          </a:p>
        </p:txBody>
      </p:sp>
      <p:cxnSp>
        <p:nvCxnSpPr>
          <p:cNvPr id="6" name="Straight Connector 5"/>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pic>
        <p:nvPicPr>
          <p:cNvPr id="4" name="Picture 3" descr="Rewards-Recognition-Glossary-creatives-1024x410"/>
          <p:cNvPicPr>
            <a:picLocks noChangeAspect="1"/>
          </p:cNvPicPr>
          <p:nvPr/>
        </p:nvPicPr>
        <p:blipFill>
          <a:blip r:embed="rId3"/>
          <a:stretch>
            <a:fillRect/>
          </a:stretch>
        </p:blipFill>
        <p:spPr>
          <a:xfrm>
            <a:off x="914400" y="3352800"/>
            <a:ext cx="7315835" cy="2929255"/>
          </a:xfrm>
          <a:prstGeom prst="rect">
            <a:avLst/>
          </a:prstGeom>
        </p:spPr>
      </p:pic>
    </p:spTree>
  </p:cSld>
  <p:clrMapOvr>
    <a:masterClrMapping/>
  </p:clrMapOvr>
  <p:transition spd="slow">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TextBox 6"/>
          <p:cNvSpPr txBox="1">
            <a:spLocks noChangeArrowheads="1"/>
          </p:cNvSpPr>
          <p:nvPr/>
        </p:nvSpPr>
        <p:spPr bwMode="auto">
          <a:xfrm>
            <a:off x="2206625" y="638175"/>
            <a:ext cx="47402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b="1" dirty="0" smtClean="0">
                <a:solidFill>
                  <a:schemeClr val="accent2"/>
                </a:solidFill>
                <a:latin typeface="Times New Roman" panose="02020603050405020304" pitchFamily="18" charset="0"/>
                <a:cs typeface="Times New Roman" panose="02020603050405020304" pitchFamily="18" charset="0"/>
              </a:rPr>
              <a:t>Introduction</a:t>
            </a:r>
            <a:endParaRPr lang="en-US" altLang="en-US" b="1" dirty="0">
              <a:solidFill>
                <a:schemeClr val="accent2"/>
              </a:solidFill>
              <a:latin typeface="Times New Roman" panose="02020603050405020304" pitchFamily="18" charset="0"/>
              <a:cs typeface="Times New Roman" panose="02020603050405020304" pitchFamily="18" charset="0"/>
            </a:endParaRPr>
          </a:p>
        </p:txBody>
      </p:sp>
      <p:sp>
        <p:nvSpPr>
          <p:cNvPr id="71685" name="Content Placeholder 2"/>
          <p:cNvSpPr txBox="1"/>
          <p:nvPr/>
        </p:nvSpPr>
        <p:spPr bwMode="auto">
          <a:xfrm>
            <a:off x="727075" y="1596390"/>
            <a:ext cx="795782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3000" dirty="0" smtClean="0"/>
              <a:t>Recognition &amp; Reward is present in a work environment where there is appropriate acknowledgement and appreciation of employees’ efforts in a fair and timely manner. </a:t>
            </a:r>
          </a:p>
          <a:p>
            <a:r>
              <a:rPr lang="en-US" sz="3000" dirty="0" smtClean="0"/>
              <a:t>This includes appropriate and regular financial compensation, as well as employee or team celebrations, recognition of years served, and/or milestones reached.</a:t>
            </a:r>
          </a:p>
        </p:txBody>
      </p:sp>
      <p:sp>
        <p:nvSpPr>
          <p:cNvPr id="71686" name="Slide Number Placeholder 1"/>
          <p:cNvSpPr txBox="1"/>
          <p:nvPr/>
        </p:nvSpPr>
        <p:spPr bwMode="auto">
          <a:xfrm>
            <a:off x="6629400" y="5791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F3A21016-E51D-4AAE-8DF1-DF6B1BFA55A8}" type="slidenum">
              <a:rPr lang="en-US" altLang="en-US" sz="1400">
                <a:solidFill>
                  <a:srgbClr val="0039A6"/>
                </a:solidFill>
                <a:latin typeface="Myriad Web Pro" charset="0"/>
              </a:rPr>
              <a:t>4</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5</a:t>
            </a:fld>
            <a:endParaRPr lang="en-US" altLang="en-US" sz="1400" dirty="0">
              <a:solidFill>
                <a:srgbClr val="0039A6"/>
              </a:solidFill>
              <a:latin typeface="Myriad Web Pro" charset="0"/>
            </a:endParaRPr>
          </a:p>
        </p:txBody>
      </p:sp>
      <p:pic>
        <p:nvPicPr>
          <p:cNvPr id="3" name="Picture 2" descr="Rewards-vs-recognition-1"/>
          <p:cNvPicPr>
            <a:picLocks noChangeAspect="1"/>
          </p:cNvPicPr>
          <p:nvPr/>
        </p:nvPicPr>
        <p:blipFill>
          <a:blip r:embed="rId3"/>
          <a:srcRect b="8092"/>
          <a:stretch>
            <a:fillRect/>
          </a:stretch>
        </p:blipFill>
        <p:spPr>
          <a:xfrm>
            <a:off x="179070" y="304800"/>
            <a:ext cx="8755380" cy="6035675"/>
          </a:xfrm>
          <a:prstGeom prst="rect">
            <a:avLst/>
          </a:prstGeom>
        </p:spPr>
      </p:pic>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Rewards &amp; Recognition</a:t>
            </a:r>
          </a:p>
        </p:txBody>
      </p:sp>
      <p:sp>
        <p:nvSpPr>
          <p:cNvPr id="2" name="TextBox 1"/>
          <p:cNvSpPr txBox="1"/>
          <p:nvPr/>
        </p:nvSpPr>
        <p:spPr>
          <a:xfrm>
            <a:off x="609600" y="1676400"/>
            <a:ext cx="7696200" cy="3784600"/>
          </a:xfrm>
          <a:prstGeom prst="rect">
            <a:avLst/>
          </a:prstGeom>
          <a:noFill/>
        </p:spPr>
        <p:txBody>
          <a:bodyPr wrap="square">
            <a:spAutoFit/>
          </a:bodyPr>
          <a:lstStyle/>
          <a:p>
            <a:pPr marL="0" indent="0">
              <a:buFont typeface="Arial" panose="020B0604020202020204" pitchFamily="34" charset="0"/>
              <a:buNone/>
            </a:pPr>
            <a:r>
              <a:rPr lang="en-US" sz="3000" b="1" dirty="0" smtClean="0"/>
              <a:t>Bonuses</a:t>
            </a:r>
          </a:p>
          <a:p>
            <a:pPr marL="457200" indent="-457200">
              <a:buFont typeface="Arial" panose="020B0604020202020204" pitchFamily="34" charset="0"/>
              <a:buChar char="•"/>
            </a:pPr>
            <a:r>
              <a:rPr lang="en-US" sz="3000" dirty="0" smtClean="0"/>
              <a:t>There are many types of bonuses, ranging from small to large.</a:t>
            </a:r>
          </a:p>
          <a:p>
            <a:pPr marL="457200" indent="-457200">
              <a:buFont typeface="Arial" panose="020B0604020202020204" pitchFamily="34" charset="0"/>
              <a:buChar char="•"/>
            </a:pPr>
            <a:r>
              <a:rPr lang="en-US" sz="3000" dirty="0" smtClean="0"/>
              <a:t>Small bonuses, sometimes called spot bonuses because they’re given “on the spot,” are small monetary rewards given frequently by one colleague to another in recognition of a valuable contribution.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6</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Rewards &amp; Recognition</a:t>
            </a:r>
          </a:p>
        </p:txBody>
      </p:sp>
      <p:sp>
        <p:nvSpPr>
          <p:cNvPr id="2" name="TextBox 1"/>
          <p:cNvSpPr txBox="1"/>
          <p:nvPr/>
        </p:nvSpPr>
        <p:spPr>
          <a:xfrm>
            <a:off x="609600" y="1676400"/>
            <a:ext cx="7696200" cy="3784600"/>
          </a:xfrm>
          <a:prstGeom prst="rect">
            <a:avLst/>
          </a:prstGeom>
          <a:noFill/>
        </p:spPr>
        <p:txBody>
          <a:bodyPr wrap="square">
            <a:spAutoFit/>
          </a:bodyPr>
          <a:lstStyle/>
          <a:p>
            <a:pPr marL="0" indent="0">
              <a:buFont typeface="Arial" panose="020B0604020202020204" pitchFamily="34" charset="0"/>
              <a:buNone/>
            </a:pPr>
            <a:r>
              <a:rPr lang="en-US" sz="3000" b="1" dirty="0" smtClean="0"/>
              <a:t>Written praise</a:t>
            </a:r>
          </a:p>
          <a:p>
            <a:pPr marL="457200" indent="-457200">
              <a:buFont typeface="Arial" panose="020B0604020202020204" pitchFamily="34" charset="0"/>
              <a:buChar char="•"/>
            </a:pPr>
            <a:r>
              <a:rPr lang="en-US" sz="3000" dirty="0" smtClean="0"/>
              <a:t>Writing thank-you notes can not only show appreciation, but is tangible proof of an employee’s contributions. </a:t>
            </a:r>
          </a:p>
          <a:p>
            <a:pPr marL="457200" indent="-457200">
              <a:buFont typeface="Arial" panose="020B0604020202020204" pitchFamily="34" charset="0"/>
              <a:buChar char="•"/>
            </a:pPr>
            <a:r>
              <a:rPr lang="en-US" sz="3000" dirty="0" smtClean="0"/>
              <a:t>Written praise is a flexible method of recognition and notes of praise are almost universally appreciated, whether written or sent as electronic communication.</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7</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Types of Rewards &amp; Recognition</a:t>
            </a:r>
          </a:p>
        </p:txBody>
      </p:sp>
      <p:sp>
        <p:nvSpPr>
          <p:cNvPr id="2" name="TextBox 1"/>
          <p:cNvSpPr txBox="1"/>
          <p:nvPr/>
        </p:nvSpPr>
        <p:spPr>
          <a:xfrm>
            <a:off x="609600" y="1676400"/>
            <a:ext cx="7696200" cy="3322955"/>
          </a:xfrm>
          <a:prstGeom prst="rect">
            <a:avLst/>
          </a:prstGeom>
          <a:noFill/>
        </p:spPr>
        <p:txBody>
          <a:bodyPr wrap="square">
            <a:spAutoFit/>
          </a:bodyPr>
          <a:lstStyle/>
          <a:p>
            <a:pPr marL="0" indent="0">
              <a:buFont typeface="Arial" panose="020B0604020202020204" pitchFamily="34" charset="0"/>
              <a:buNone/>
            </a:pPr>
            <a:r>
              <a:rPr lang="en-US" sz="3000" b="1" dirty="0" smtClean="0"/>
              <a:t>Verbal praise</a:t>
            </a:r>
          </a:p>
          <a:p>
            <a:pPr marL="457200" indent="-457200">
              <a:buFont typeface="Arial" panose="020B0604020202020204" pitchFamily="34" charset="0"/>
              <a:buChar char="•"/>
            </a:pPr>
            <a:r>
              <a:rPr lang="en-US" sz="3000" dirty="0" smtClean="0"/>
              <a:t>Verbal praise is perhaps the oldest, and longest-standing form of peer-to-peer recognition in the workplace. </a:t>
            </a:r>
          </a:p>
          <a:p>
            <a:pPr marL="457200" indent="-457200">
              <a:buFont typeface="Arial" panose="020B0604020202020204" pitchFamily="34" charset="0"/>
              <a:buChar char="•"/>
            </a:pPr>
            <a:r>
              <a:rPr lang="en-US" sz="3000" dirty="0" smtClean="0"/>
              <a:t>Verbal praise is given by colleagues, generally in an ad-hoc fashion, in recognition of a staff member's valuable contribution.</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8</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7"/>
          <p:cNvSpPr txBox="1">
            <a:spLocks noChangeArrowheads="1"/>
          </p:cNvSpPr>
          <p:nvPr/>
        </p:nvSpPr>
        <p:spPr bwMode="auto">
          <a:xfrm>
            <a:off x="0" y="725269"/>
            <a:ext cx="876300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en-IN" sz="3600" b="1" dirty="0" smtClean="0">
                <a:solidFill>
                  <a:schemeClr val="accent2"/>
                </a:solidFill>
                <a:latin typeface="Times New Roman" panose="02020603050405020304" pitchFamily="18" charset="0"/>
                <a:cs typeface="Times New Roman" panose="02020603050405020304" pitchFamily="18" charset="0"/>
                <a:sym typeface="+mn-ea"/>
              </a:rPr>
              <a:t>When Reward &amp; Recognition?</a:t>
            </a:r>
          </a:p>
        </p:txBody>
      </p:sp>
      <p:sp>
        <p:nvSpPr>
          <p:cNvPr id="2" name="TextBox 1"/>
          <p:cNvSpPr txBox="1"/>
          <p:nvPr/>
        </p:nvSpPr>
        <p:spPr>
          <a:xfrm>
            <a:off x="609600" y="1676400"/>
            <a:ext cx="7696200" cy="3507740"/>
          </a:xfrm>
          <a:prstGeom prst="rect">
            <a:avLst/>
          </a:prstGeom>
          <a:noFill/>
        </p:spPr>
        <p:txBody>
          <a:bodyPr wrap="square">
            <a:spAutoFit/>
          </a:bodyPr>
          <a:lstStyle/>
          <a:p>
            <a:pPr marL="0" indent="0">
              <a:buFont typeface="Arial" panose="020B0604020202020204" pitchFamily="34" charset="0"/>
              <a:buNone/>
            </a:pPr>
            <a:r>
              <a:rPr lang="en-US" sz="3000" b="1" dirty="0" smtClean="0"/>
              <a:t>Employee’s first day</a:t>
            </a:r>
          </a:p>
          <a:p>
            <a:pPr marL="457200" indent="-457200">
              <a:buFont typeface="Arial" panose="020B0604020202020204" pitchFamily="34" charset="0"/>
              <a:buChar char="•"/>
            </a:pPr>
            <a:r>
              <a:rPr lang="en-US" sz="3200" dirty="0" smtClean="0"/>
              <a:t>Should you recognize employees before they even start working? We think yes.</a:t>
            </a:r>
          </a:p>
          <a:p>
            <a:pPr marL="457200" indent="-457200">
              <a:buFont typeface="Arial" panose="020B0604020202020204" pitchFamily="34" charset="0"/>
              <a:buChar char="•"/>
            </a:pPr>
            <a:r>
              <a:rPr lang="en-US" sz="3200" dirty="0" smtClean="0"/>
              <a:t>Besides, we think the stressful process of interviewing, negotiating, and making it through first days or weeks definitely deserves some kudos! </a:t>
            </a:r>
          </a:p>
        </p:txBody>
      </p:sp>
      <p:sp>
        <p:nvSpPr>
          <p:cNvPr id="22533" name="Slide Number Placeholder 1"/>
          <p:cNvSpPr txBox="1"/>
          <p:nvPr/>
        </p:nvSpPr>
        <p:spPr bwMode="auto">
          <a:xfrm>
            <a:off x="6553200" y="617220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US" altLang="en-US" sz="1400" dirty="0" smtClean="0">
                <a:latin typeface="Times New Roman" panose="02020603050405020304"/>
                <a:cs typeface="Times New Roman" panose="02020603050405020304"/>
              </a:rPr>
              <a:t>●●●</a:t>
            </a:r>
            <a:endParaRPr lang="en-US" altLang="en-US" sz="1400" dirty="0" smtClean="0">
              <a:solidFill>
                <a:srgbClr val="0039A6"/>
              </a:solidFill>
              <a:latin typeface="Myriad Web Pro" charset="0"/>
            </a:endParaRPr>
          </a:p>
          <a:p>
            <a:pPr algn="r" eaLnBrk="1" hangingPunct="1">
              <a:spcBef>
                <a:spcPct val="0"/>
              </a:spcBef>
              <a:buFontTx/>
              <a:buNone/>
            </a:pPr>
            <a:fld id="{0EF9015A-DAF8-47A9-8291-B9B5A3191301}" type="slidenum">
              <a:rPr lang="en-US" altLang="en-US" sz="1400" smtClean="0">
                <a:solidFill>
                  <a:srgbClr val="0039A6"/>
                </a:solidFill>
                <a:latin typeface="Myriad Web Pro" charset="0"/>
              </a:rPr>
              <a:t>9</a:t>
            </a:fld>
            <a:endParaRPr lang="en-US" altLang="en-US" sz="1400" dirty="0">
              <a:solidFill>
                <a:srgbClr val="0039A6"/>
              </a:solidFill>
              <a:latin typeface="Myriad Web Pro" charset="0"/>
            </a:endParaRPr>
          </a:p>
        </p:txBody>
      </p:sp>
      <p:cxnSp>
        <p:nvCxnSpPr>
          <p:cNvPr id="5" name="Straight Connector 4"/>
          <p:cNvCxnSpPr/>
          <p:nvPr/>
        </p:nvCxnSpPr>
        <p:spPr>
          <a:xfrm>
            <a:off x="609600" y="1447800"/>
            <a:ext cx="8042275" cy="0"/>
          </a:xfrm>
          <a:prstGeom prst="line">
            <a:avLst/>
          </a:prstGeom>
          <a:ln>
            <a:solidFill>
              <a:srgbClr val="0039A6"/>
            </a:solidFill>
          </a:ln>
          <a:effectLst/>
        </p:spPr>
        <p:style>
          <a:lnRef idx="2">
            <a:schemeClr val="dk1"/>
          </a:lnRef>
          <a:fillRef idx="0">
            <a:schemeClr val="dk1"/>
          </a:fillRef>
          <a:effectRef idx="1">
            <a:schemeClr val="dk1"/>
          </a:effectRef>
          <a:fontRef idx="minor">
            <a:schemeClr val="tx1"/>
          </a:fontRef>
        </p:style>
      </p:cxnSp>
    </p:spTree>
  </p:cSld>
  <p:clrMapOvr>
    <a:masterClrMapping/>
  </p:clrMapOvr>
  <p:transition spd="slow">
    <p:comb/>
  </p:transition>
  <p:timing>
    <p:tnLst>
      <p:par>
        <p:cTn id="1" dur="indefinite" restart="never" nodeType="tmRoot"/>
      </p:par>
    </p:tnLst>
  </p:timing>
</p:sld>
</file>

<file path=ppt/theme/theme1.xml><?xml version="1.0" encoding="utf-8"?>
<a:theme xmlns:a="http://schemas.openxmlformats.org/drawingml/2006/main" name="7_SEPDPO">
  <a:themeElements>
    <a:clrScheme name="OSELS Light PPT Colors">
      <a:dk1>
        <a:srgbClr val="0039A6"/>
      </a:dk1>
      <a:lt1>
        <a:srgbClr val="FFFFFF"/>
      </a:lt1>
      <a:dk2>
        <a:srgbClr val="3077FF"/>
      </a:dk2>
      <a:lt2>
        <a:srgbClr val="4B4B4B"/>
      </a:lt2>
      <a:accent1>
        <a:srgbClr val="0039A6"/>
      </a:accent1>
      <a:accent2>
        <a:srgbClr val="9E302D"/>
      </a:accent2>
      <a:accent3>
        <a:srgbClr val="5B8F22"/>
      </a:accent3>
      <a:accent4>
        <a:srgbClr val="532E60"/>
      </a:accent4>
      <a:accent5>
        <a:srgbClr val="FDC82F"/>
      </a:accent5>
      <a:accent6>
        <a:srgbClr val="0CC6DE"/>
      </a:accent6>
      <a:hlink>
        <a:srgbClr val="002060"/>
      </a:hlink>
      <a:folHlink>
        <a:srgbClr val="0053F2"/>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6CCFF"/>
        </a:solidFill>
        <a:ln w="9525">
          <a:miter lim="800000"/>
        </a:ln>
      </a:spPr>
      <a:bodyPr wrap="none" rtlCol="0" anchor="ctr">
        <a:flatTx/>
      </a:bodyPr>
      <a:lstStyle>
        <a:defPPr algn="ctr">
          <a:defRPr sz="1200" b="1" dirty="0">
            <a:solidFill>
              <a:schemeClr val="bg1"/>
            </a:solidFill>
            <a:latin typeface="Tahoma" panose="020B0604030504040204" pitchFamily="34" charset="0"/>
          </a:defRPr>
        </a:defPPr>
      </a:lstStyle>
    </a:spDef>
    <a:lnDef>
      <a:spPr>
        <a:ln w="22225">
          <a:solidFill>
            <a:srgbClr val="0A0A0A"/>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Green Color">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959</Words>
  <Application>Microsoft Office PowerPoint</Application>
  <PresentationFormat>On-screen Show (4:3)</PresentationFormat>
  <Paragraphs>326</Paragraphs>
  <Slides>24</Slides>
  <Notes>21</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7_SEPDPO</vt:lpstr>
      <vt:lpstr>Green Color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Thanks To  StudyMafia.org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PANDITA</dc:creator>
  <cp:lastModifiedBy>CRP</cp:lastModifiedBy>
  <cp:revision>912</cp:revision>
  <cp:lastPrinted>2014-09-05T11:57:00Z</cp:lastPrinted>
  <dcterms:created xsi:type="dcterms:W3CDTF">2014-04-08T13:15:00Z</dcterms:created>
  <dcterms:modified xsi:type="dcterms:W3CDTF">2023-01-10T10:54:47Z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44B4E12DB5B14BDA86A4BCFDB287DE2F</vt:lpwstr>
  </property>
  <property fmtid="{D5CDD505-2E9C-101B-9397-08002B2CF9AE}" pid="3" name="KSOProductBuildVer">
    <vt:lpwstr>1033-11.2.0.11440</vt:lpwstr>
  </property>
</Properties>
</file>