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sldIdLst>
    <p:sldId id="267" r:id="rId2"/>
    <p:sldId id="272" r:id="rId3"/>
    <p:sldId id="257" r:id="rId4"/>
    <p:sldId id="258" r:id="rId5"/>
    <p:sldId id="259" r:id="rId6"/>
    <p:sldId id="260" r:id="rId7"/>
    <p:sldId id="261" r:id="rId8"/>
    <p:sldId id="264" r:id="rId9"/>
    <p:sldId id="265" r:id="rId10"/>
    <p:sldId id="266" r:id="rId11"/>
    <p:sldId id="268" r:id="rId12"/>
    <p:sldId id="269" r:id="rId13"/>
    <p:sldId id="271" r:id="rId14"/>
    <p:sldId id="270"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58" autoAdjust="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CC3B717-4A54-445B-844F-7F5AA5CF9D87}" type="datetimeFigureOut">
              <a:rPr lang="en-US"/>
              <a:pPr>
                <a:defRPr/>
              </a:pPr>
              <a:t>1/20/2015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03AAAD0-172F-40D0-8C58-2F059B8D518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0AACE5-F89F-49C0-90C3-080806B8E734}" type="slidenum">
              <a:rPr lang="en-US"/>
              <a:pPr fontAlgn="base">
                <a:spcBef>
                  <a:spcPct val="0"/>
                </a:spcBef>
                <a:spcAft>
                  <a:spcPct val="0"/>
                </a:spcAft>
              </a:pPr>
              <a:t>1</a:t>
            </a:fld>
            <a:endParaRPr lang="en-US"/>
          </a:p>
        </p:txBody>
      </p:sp>
      <p:sp>
        <p:nvSpPr>
          <p:cNvPr id="1433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A2A16262-5324-498C-98AC-E6A9B7D7FB8B}" type="slidenum">
              <a:rPr lang="en-US" sz="1200">
                <a:latin typeface="Times New Roman" pitchFamily="18" charset="0"/>
              </a:rPr>
              <a:pPr algn="r" eaLnBrk="0" hangingPunct="0"/>
              <a:t>1</a:t>
            </a:fld>
            <a:endParaRPr lang="en-US" sz="1200">
              <a:latin typeface="Times New Roman" pitchFamily="18" charset="0"/>
            </a:endParaRPr>
          </a:p>
        </p:txBody>
      </p:sp>
      <p:sp>
        <p:nvSpPr>
          <p:cNvPr id="1434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34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3481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34820" name="Rectangle 4"/>
          <p:cNvSpPr>
            <a:spLocks noGrp="1" noChangeArrowheads="1"/>
          </p:cNvSpPr>
          <p:nvPr>
            <p:ph type="dt" sz="half" idx="2"/>
          </p:nvPr>
        </p:nvSpPr>
        <p:spPr/>
        <p:txBody>
          <a:bodyPr/>
          <a:lstStyle>
            <a:lvl1pPr>
              <a:defRPr/>
            </a:lvl1pPr>
          </a:lstStyle>
          <a:p>
            <a:fld id="{2CCA9EC8-3F1E-47DE-AA74-248239309735}" type="datetimeFigureOut">
              <a:rPr lang="en-US"/>
              <a:pPr/>
              <a:t>1/20/2015</a:t>
            </a:fld>
            <a:endParaRPr lang="en-US" altLang="en-US"/>
          </a:p>
        </p:txBody>
      </p:sp>
      <p:sp>
        <p:nvSpPr>
          <p:cNvPr id="34821" name="Rectangle 5"/>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34822" name="Rectangle 6"/>
          <p:cNvSpPr>
            <a:spLocks noGrp="1" noChangeArrowheads="1"/>
          </p:cNvSpPr>
          <p:nvPr>
            <p:ph type="sldNum" sz="quarter" idx="4"/>
          </p:nvPr>
        </p:nvSpPr>
        <p:spPr/>
        <p:txBody>
          <a:bodyPr/>
          <a:lstStyle>
            <a:lvl1pPr>
              <a:defRPr/>
            </a:lvl1pPr>
          </a:lstStyle>
          <a:p>
            <a:fld id="{F8D533B2-07B1-49A4-BCC1-152D7486F2EC}" type="slidenum">
              <a:rPr lang="en-US" altLang="en-US"/>
              <a:pPr/>
              <a:t>‹#›</a:t>
            </a:fld>
            <a:endParaRPr lang="en-US" altLang="en-US"/>
          </a:p>
        </p:txBody>
      </p:sp>
      <p:sp>
        <p:nvSpPr>
          <p:cNvPr id="34823"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34824"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16D00BC-77E6-4398-A0C0-7978A411D3B1}" type="datetimeFigureOut">
              <a:rPr lang="en-US"/>
              <a:pPr/>
              <a:t>1/20/2015</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163344E-2993-4069-8853-F61D2492D6BA}"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858698-A8C9-47BA-AD61-BD4463646855}" type="datetimeFigureOut">
              <a:rPr lang="en-US"/>
              <a:pPr/>
              <a:t>1/20/2015</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054B7E7-F259-4977-900A-11C435ECA0E4}"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81CC2C2-808E-4B53-8B69-0237A1A0BD8E}" type="datetimeFigureOut">
              <a:rPr lang="en-US"/>
              <a:pPr/>
              <a:t>1/20/2015</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EECF022-3DDC-47AF-A0D7-D4B53B082ECF}"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21E0C13-76C7-425A-98A0-AF2FF9B7DD54}" type="datetimeFigureOut">
              <a:rPr lang="en-US"/>
              <a:pPr/>
              <a:t>1/20/2015</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420D33A-1533-4CC7-84CF-83D42B567F9B}"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C284A9DD-C9D9-4022-BCBC-02F4E6D22311}" type="datetimeFigureOut">
              <a:rPr lang="en-US"/>
              <a:pPr/>
              <a:t>1/20/2015</a:t>
            </a:fld>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04A574D-4CAD-4ECE-9A76-6AEFB792E85F}"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DC1666EA-D99B-46DB-9165-6BD1C05E5AE6}" type="datetimeFigureOut">
              <a:rPr lang="en-US"/>
              <a:pPr/>
              <a:t>1/20/2015</a:t>
            </a:fld>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989220F3-8A06-4862-85CE-22057EDBD99A}"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F52E8206-9C3F-4593-83CF-69A1EAB083CC}" type="datetimeFigureOut">
              <a:rPr lang="en-US"/>
              <a:pPr/>
              <a:t>1/20/2015</a:t>
            </a:fld>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73D257FB-5274-409D-A690-0E06FBB31D00}"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F4408F3-C245-42EE-9FE6-59D30DAAD8FF}" type="datetimeFigureOut">
              <a:rPr lang="en-US"/>
              <a:pPr/>
              <a:t>1/20/2015</a:t>
            </a:fld>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5F9C557D-8CF0-4840-AA49-57E7F45FB583}"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A74DE7D-11F1-48B9-804E-5B67E62A1F17}" type="datetimeFigureOut">
              <a:rPr lang="en-US"/>
              <a:pPr/>
              <a:t>1/20/2015</a:t>
            </a:fld>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993AA6BD-9912-495C-8818-A2FAECA7BDD9}"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AD1FF24-9E3D-4CE8-9FA9-9529B6FBD478}" type="datetimeFigureOut">
              <a:rPr lang="en-US"/>
              <a:pPr/>
              <a:t>1/20/2015</a:t>
            </a:fld>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B96FE6A-6CDE-4379-A4BC-5CE72EB9D4FF}"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3379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3796"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fld id="{C8F61695-0891-4F4B-9B13-0ED4FB6D532D}" type="datetimeFigureOut">
              <a:rPr lang="en-US"/>
              <a:pPr/>
              <a:t>1/20/2015</a:t>
            </a:fld>
            <a:endParaRPr lang="en-US" altLang="en-US"/>
          </a:p>
        </p:txBody>
      </p:sp>
      <p:sp>
        <p:nvSpPr>
          <p:cNvPr id="337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33798"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fld id="{2F2A80C9-E363-4AAD-9642-A5EF62F54C93}" type="slidenum">
              <a:rPr lang="en-US" altLang="en-US"/>
              <a:pPr/>
              <a:t>‹#›</a:t>
            </a:fld>
            <a:endParaRPr lang="en-US" altLang="en-US"/>
          </a:p>
        </p:txBody>
      </p:sp>
      <p:sp>
        <p:nvSpPr>
          <p:cNvPr id="33799"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n-US"/>
          </a:p>
        </p:txBody>
      </p:sp>
      <p:sp>
        <p:nvSpPr>
          <p:cNvPr id="3380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studymafia.org/" TargetMode="External"/><Relationship Id="rId1" Type="http://schemas.openxmlformats.org/officeDocument/2006/relationships/slideLayout" Target="../slideLayouts/slideLayout2.xml"/><Relationship Id="rId4" Type="http://schemas.openxmlformats.org/officeDocument/2006/relationships/hyperlink" Target="http://www.wikipedia.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ogo1"/>
          <p:cNvPicPr>
            <a:picLocks noChangeAspect="1" noChangeArrowheads="1"/>
          </p:cNvPicPr>
          <p:nvPr/>
        </p:nvPicPr>
        <p:blipFill>
          <a:blip r:embed="rId3" cstate="print"/>
          <a:srcRect/>
          <a:stretch>
            <a:fillRect/>
          </a:stretch>
        </p:blipFill>
        <p:spPr bwMode="auto">
          <a:xfrm>
            <a:off x="304800" y="60325"/>
            <a:ext cx="1143000" cy="1143000"/>
          </a:xfrm>
          <a:prstGeom prst="rect">
            <a:avLst/>
          </a:prstGeom>
          <a:noFill/>
          <a:ln w="9525">
            <a:noFill/>
            <a:miter lim="800000"/>
            <a:headEnd/>
            <a:tailEnd/>
          </a:ln>
        </p:spPr>
      </p:pic>
      <p:pic>
        <p:nvPicPr>
          <p:cNvPr id="2051" name="Picture 3" descr="strip1"/>
          <p:cNvPicPr>
            <a:picLocks noChangeAspect="1" noChangeArrowheads="1"/>
          </p:cNvPicPr>
          <p:nvPr/>
        </p:nvPicPr>
        <p:blipFill>
          <a:blip r:embed="rId4" cstate="print"/>
          <a:srcRect/>
          <a:stretch>
            <a:fillRect/>
          </a:stretch>
        </p:blipFill>
        <p:spPr bwMode="auto">
          <a:xfrm>
            <a:off x="1371600" y="593725"/>
            <a:ext cx="7620000" cy="76200"/>
          </a:xfrm>
          <a:prstGeom prst="rect">
            <a:avLst/>
          </a:prstGeom>
          <a:noFill/>
          <a:ln w="9525">
            <a:noFill/>
            <a:miter lim="800000"/>
            <a:headEnd/>
            <a:tailEnd/>
          </a:ln>
        </p:spPr>
      </p:pic>
      <p:sp>
        <p:nvSpPr>
          <p:cNvPr id="2052" name="Rectangle 5"/>
          <p:cNvSpPr>
            <a:spLocks noChangeArrowheads="1"/>
          </p:cNvSpPr>
          <p:nvPr/>
        </p:nvSpPr>
        <p:spPr bwMode="auto">
          <a:xfrm>
            <a:off x="457200" y="762000"/>
            <a:ext cx="8686800" cy="1143000"/>
          </a:xfrm>
          <a:prstGeom prst="rect">
            <a:avLst/>
          </a:prstGeom>
          <a:noFill/>
          <a:ln w="9525">
            <a:noFill/>
            <a:miter lim="800000"/>
            <a:headEnd/>
            <a:tailEnd/>
          </a:ln>
        </p:spPr>
        <p:txBody>
          <a:bodyPr anchor="ctr"/>
          <a:lstStyle/>
          <a:p>
            <a:pPr algn="ctr" eaLnBrk="0" hangingPunct="0"/>
            <a:r>
              <a:rPr lang="en-US" sz="6000">
                <a:solidFill>
                  <a:srgbClr val="FF0000"/>
                </a:solidFill>
                <a:latin typeface="Verdana" pitchFamily="34" charset="0"/>
              </a:rPr>
              <a:t>www.studymafia.org</a:t>
            </a:r>
            <a:endParaRPr lang="en-US" sz="6000">
              <a:solidFill>
                <a:srgbClr val="FF9900"/>
              </a:solidFill>
              <a:latin typeface="Tahoma" pitchFamily="34" charset="0"/>
            </a:endParaRPr>
          </a:p>
        </p:txBody>
      </p:sp>
      <p:sp>
        <p:nvSpPr>
          <p:cNvPr id="2053" name="Text Box 9"/>
          <p:cNvSpPr txBox="1">
            <a:spLocks noChangeArrowheads="1"/>
          </p:cNvSpPr>
          <p:nvPr/>
        </p:nvSpPr>
        <p:spPr bwMode="auto">
          <a:xfrm>
            <a:off x="533400" y="5181600"/>
            <a:ext cx="8610600" cy="671513"/>
          </a:xfrm>
          <a:prstGeom prst="rect">
            <a:avLst/>
          </a:prstGeom>
          <a:noFill/>
          <a:ln w="9525">
            <a:noFill/>
            <a:miter lim="800000"/>
            <a:headEnd/>
            <a:tailEnd/>
          </a:ln>
        </p:spPr>
        <p:txBody>
          <a:bodyPr>
            <a:spAutoFit/>
          </a:bodyPr>
          <a:lstStyle/>
          <a:p>
            <a:pPr eaLnBrk="0" hangingPunct="0">
              <a:spcBef>
                <a:spcPct val="50000"/>
              </a:spcBef>
            </a:pPr>
            <a:r>
              <a:rPr lang="en-US" sz="2000" b="1">
                <a:latin typeface="Times New Roman" pitchFamily="18" charset="0"/>
              </a:rPr>
              <a:t>Submitted To:				              Submitted By:</a:t>
            </a:r>
          </a:p>
          <a:p>
            <a:pPr eaLnBrk="0" hangingPunct="0"/>
            <a:r>
              <a:rPr lang="en-US" b="1">
                <a:latin typeface="Times New Roman" pitchFamily="18" charset="0"/>
              </a:rPr>
              <a:t>www.studymafia.org                                                           www.studymafia.org               </a:t>
            </a:r>
          </a:p>
        </p:txBody>
      </p:sp>
      <p:sp>
        <p:nvSpPr>
          <p:cNvPr id="2054" name="Rectangle 8"/>
          <p:cNvSpPr>
            <a:spLocks noChangeArrowheads="1"/>
          </p:cNvSpPr>
          <p:nvPr/>
        </p:nvSpPr>
        <p:spPr bwMode="auto">
          <a:xfrm>
            <a:off x="1752600" y="2362200"/>
            <a:ext cx="4953000" cy="1938338"/>
          </a:xfrm>
          <a:prstGeom prst="rect">
            <a:avLst/>
          </a:prstGeom>
          <a:noFill/>
          <a:ln w="9525">
            <a:noFill/>
            <a:miter lim="800000"/>
            <a:headEnd/>
            <a:tailEnd/>
          </a:ln>
        </p:spPr>
        <p:txBody>
          <a:bodyPr>
            <a:spAutoFit/>
          </a:bodyPr>
          <a:lstStyle/>
          <a:p>
            <a:pPr algn="ctr" eaLnBrk="0" hangingPunct="0"/>
            <a:r>
              <a:rPr lang="en-US" sz="3600" b="1">
                <a:solidFill>
                  <a:srgbClr val="FF0000"/>
                </a:solidFill>
                <a:latin typeface="Times New Roman" pitchFamily="18" charset="0"/>
              </a:rPr>
              <a:t>Seminar On</a:t>
            </a:r>
          </a:p>
          <a:p>
            <a:pPr algn="ctr" eaLnBrk="0" hangingPunct="0"/>
            <a:r>
              <a:rPr lang="en-US" sz="3600" b="1">
                <a:solidFill>
                  <a:srgbClr val="FF0000"/>
                </a:solidFill>
                <a:latin typeface="Calibri" pitchFamily="34" charset="0"/>
              </a:rPr>
              <a:t>Carbon Nanotubes</a:t>
            </a:r>
            <a:r>
              <a:rPr lang="en-US" sz="3600" b="1">
                <a:solidFill>
                  <a:srgbClr val="FF0000"/>
                </a:solidFill>
                <a:latin typeface="Times New Roman" pitchFamily="18" charset="0"/>
              </a:rPr>
              <a:t> </a:t>
            </a:r>
          </a:p>
          <a:p>
            <a:pPr algn="ctr" eaLnBrk="0" hangingPunct="0"/>
            <a:r>
              <a:rPr lang="en-US" altLang="ja-JP" sz="2400" b="1">
                <a:solidFill>
                  <a:srgbClr val="CC0000"/>
                </a:solidFill>
                <a:latin typeface="Calibri" pitchFamily="34" charset="0"/>
                <a:ea typeface="ＭＳ Ｐゴシック" pitchFamily="34" charset="-128"/>
              </a:rPr>
              <a:t> </a:t>
            </a:r>
            <a:endParaRPr lang="en-US" sz="2400" b="1">
              <a:solidFill>
                <a:srgbClr val="CC0000"/>
              </a:solidFill>
              <a:latin typeface="Times New Roman" pitchFamily="18" charset="0"/>
            </a:endParaRPr>
          </a:p>
          <a:p>
            <a:pPr algn="ctr" eaLnBrk="0" hangingPunct="0"/>
            <a:r>
              <a:rPr lang="en-US" sz="2400" b="1">
                <a:solidFill>
                  <a:srgbClr val="CC0000"/>
                </a:solidFill>
                <a:latin typeface="Calibri" pitchFamily="34" charset="0"/>
              </a:rPr>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b="1"/>
              <a:t>Advantages</a:t>
            </a:r>
          </a:p>
        </p:txBody>
      </p:sp>
      <p:sp>
        <p:nvSpPr>
          <p:cNvPr id="3" name="Content Placeholder 2"/>
          <p:cNvSpPr>
            <a:spLocks noGrp="1"/>
          </p:cNvSpPr>
          <p:nvPr>
            <p:ph idx="4294967295"/>
          </p:nvPr>
        </p:nvSpPr>
        <p:spPr/>
        <p:txBody>
          <a:bodyPr>
            <a:normAutofit/>
          </a:bodyPr>
          <a:lstStyle/>
          <a:p>
            <a:r>
              <a:rPr lang="en-US" sz="2100">
                <a:latin typeface="Times New Roman" pitchFamily="18" charset="0"/>
                <a:cs typeface="Times New Roman" pitchFamily="18" charset="0"/>
              </a:rPr>
              <a:t>Extremely small and lightweight, making them excellent replacements for metallic wires</a:t>
            </a:r>
          </a:p>
          <a:p>
            <a:r>
              <a:rPr lang="en-US" sz="2100">
                <a:latin typeface="Times New Roman" pitchFamily="18" charset="0"/>
                <a:cs typeface="Times New Roman" pitchFamily="18" charset="0"/>
              </a:rPr>
              <a:t>Resources required to produce them are plentiful, and many can be made with only a small amount of material</a:t>
            </a:r>
          </a:p>
          <a:p>
            <a:r>
              <a:rPr lang="en-US" sz="2100">
                <a:latin typeface="Times New Roman" pitchFamily="18" charset="0"/>
                <a:cs typeface="Times New Roman" pitchFamily="18" charset="0"/>
              </a:rPr>
              <a:t>Are resistant to temperature changes, meaning they function almost just as well in extreme cold as they do in extreme heat</a:t>
            </a:r>
          </a:p>
          <a:p>
            <a:r>
              <a:rPr lang="en-US" sz="2100">
                <a:latin typeface="Times New Roman" pitchFamily="18" charset="0"/>
                <a:cs typeface="Times New Roman" pitchFamily="18" charset="0"/>
              </a:rPr>
              <a:t>Have been in the R&amp;D phase for a long time now, meaning most of the kinks have been worked out</a:t>
            </a:r>
          </a:p>
          <a:p>
            <a:pPr>
              <a:lnSpc>
                <a:spcPct val="80000"/>
              </a:lnSpc>
              <a:spcBef>
                <a:spcPts val="500"/>
              </a:spcBef>
              <a:spcAft>
                <a:spcPts val="500"/>
              </a:spcAft>
              <a:buFont typeface="Symbol" pitchFamily="18" charset="2"/>
              <a:buChar char="·"/>
            </a:pPr>
            <a:endParaRPr lang="en-US" sz="2100">
              <a:latin typeface="Times New Roman" pitchFamily="18" charset="0"/>
              <a:cs typeface="Times New Roman" pitchFamily="18" charset="0"/>
            </a:endParaRPr>
          </a:p>
          <a:p>
            <a:pPr>
              <a:lnSpc>
                <a:spcPct val="80000"/>
              </a:lnSpc>
            </a:pPr>
            <a:endParaRPr lang="en-US" sz="17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800" b="1"/>
              <a:t>Disadvantages</a:t>
            </a:r>
            <a:r>
              <a:rPr lang="en-US" sz="3800"/>
              <a:t/>
            </a:r>
            <a:br>
              <a:rPr lang="en-US" sz="3800"/>
            </a:br>
            <a:endParaRPr lang="en-US" sz="3800"/>
          </a:p>
        </p:txBody>
      </p:sp>
      <p:sp>
        <p:nvSpPr>
          <p:cNvPr id="26627" name="Rectangle 3"/>
          <p:cNvSpPr>
            <a:spLocks noGrp="1" noChangeArrowheads="1"/>
          </p:cNvSpPr>
          <p:nvPr>
            <p:ph type="body" idx="1"/>
          </p:nvPr>
        </p:nvSpPr>
        <p:spPr/>
        <p:txBody>
          <a:bodyPr/>
          <a:lstStyle/>
          <a:p>
            <a:pPr>
              <a:lnSpc>
                <a:spcPct val="80000"/>
              </a:lnSpc>
              <a:buClr>
                <a:schemeClr val="tx1"/>
              </a:buClr>
              <a:buFontTx/>
              <a:buChar char="•"/>
            </a:pPr>
            <a:r>
              <a:rPr lang="en-US" sz="2200">
                <a:latin typeface="Times New Roman" pitchFamily="18" charset="0"/>
                <a:cs typeface="Times New Roman" pitchFamily="18" charset="0"/>
              </a:rPr>
              <a:t>Despite all the research, scientists still don't understand exactly how they work</a:t>
            </a:r>
          </a:p>
          <a:p>
            <a:pPr>
              <a:lnSpc>
                <a:spcPct val="80000"/>
              </a:lnSpc>
              <a:buClr>
                <a:schemeClr val="tx1"/>
              </a:buClr>
              <a:buFontTx/>
              <a:buChar char="•"/>
            </a:pPr>
            <a:r>
              <a:rPr lang="en-US" sz="2200">
                <a:latin typeface="Times New Roman" pitchFamily="18" charset="0"/>
                <a:cs typeface="Times New Roman" pitchFamily="18" charset="0"/>
              </a:rPr>
              <a:t>Extremely small, so are difficult to work with</a:t>
            </a:r>
          </a:p>
          <a:p>
            <a:pPr>
              <a:lnSpc>
                <a:spcPct val="80000"/>
              </a:lnSpc>
              <a:buClr>
                <a:schemeClr val="tx1"/>
              </a:buClr>
              <a:buFontTx/>
              <a:buChar char="•"/>
            </a:pPr>
            <a:r>
              <a:rPr lang="en-US" sz="2200">
                <a:latin typeface="Times New Roman" pitchFamily="18" charset="0"/>
                <a:cs typeface="Times New Roman" pitchFamily="18" charset="0"/>
              </a:rPr>
              <a:t>Currently, the process is relatively expensive to produce the nanotubes</a:t>
            </a:r>
          </a:p>
          <a:p>
            <a:pPr>
              <a:lnSpc>
                <a:spcPct val="80000"/>
              </a:lnSpc>
              <a:buClr>
                <a:schemeClr val="tx1"/>
              </a:buClr>
              <a:buFontTx/>
              <a:buChar char="•"/>
            </a:pPr>
            <a:r>
              <a:rPr lang="en-US" sz="2200">
                <a:latin typeface="Times New Roman" pitchFamily="18" charset="0"/>
                <a:cs typeface="Times New Roman" pitchFamily="18" charset="0"/>
              </a:rPr>
              <a:t>At the rate our technology has been becoming obsolete, it may be a gamble to bet on this technology</a:t>
            </a:r>
          </a:p>
          <a:p>
            <a:pPr>
              <a:lnSpc>
                <a:spcPct val="80000"/>
              </a:lnSpc>
            </a:pPr>
            <a:endParaRPr lang="en-US" sz="220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3800" b="1"/>
              <a:t/>
            </a:r>
            <a:br>
              <a:rPr lang="en-US" sz="3800" b="1"/>
            </a:br>
            <a:r>
              <a:rPr lang="en-US" sz="3800" b="1"/>
              <a:t>Conclusion</a:t>
            </a:r>
            <a:r>
              <a:rPr lang="en-US" sz="3800"/>
              <a:t> </a:t>
            </a:r>
          </a:p>
        </p:txBody>
      </p:sp>
      <p:sp>
        <p:nvSpPr>
          <p:cNvPr id="27651" name="Rectangle 3"/>
          <p:cNvSpPr>
            <a:spLocks noGrp="1" noChangeArrowheads="1"/>
          </p:cNvSpPr>
          <p:nvPr>
            <p:ph type="body" idx="1"/>
          </p:nvPr>
        </p:nvSpPr>
        <p:spPr/>
        <p:txBody>
          <a:bodyPr/>
          <a:lstStyle/>
          <a:p>
            <a:pPr>
              <a:lnSpc>
                <a:spcPct val="90000"/>
              </a:lnSpc>
            </a:pPr>
            <a:r>
              <a:rPr lang="en-US" sz="2100">
                <a:latin typeface="Times New Roman" pitchFamily="18" charset="0"/>
                <a:cs typeface="Times New Roman" pitchFamily="18" charset="0"/>
              </a:rPr>
              <a:t>Carbon nanotubes are the next step in miniaturizing electronic circuits, replacing silicon transistors and diodes, which are fast reaching the theoretical limits of size and speed of operation. </a:t>
            </a:r>
          </a:p>
          <a:p>
            <a:pPr>
              <a:lnSpc>
                <a:spcPct val="90000"/>
              </a:lnSpc>
            </a:pPr>
            <a:r>
              <a:rPr lang="en-US" sz="2100">
                <a:latin typeface="Times New Roman" pitchFamily="18" charset="0"/>
                <a:cs typeface="Times New Roman" pitchFamily="18" charset="0"/>
              </a:rPr>
              <a:t>Using CNTs, nanochips can be made with entire circuits on it. Ideal diodes can be made from CNTs, resulting in highly efficient electronic circuits.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b="1"/>
              <a:t>References</a:t>
            </a:r>
          </a:p>
        </p:txBody>
      </p:sp>
      <p:sp>
        <p:nvSpPr>
          <p:cNvPr id="29699" name="Rectangle 3"/>
          <p:cNvSpPr>
            <a:spLocks noGrp="1" noChangeArrowheads="1"/>
          </p:cNvSpPr>
          <p:nvPr>
            <p:ph type="body" idx="1"/>
          </p:nvPr>
        </p:nvSpPr>
        <p:spPr/>
        <p:txBody>
          <a:bodyPr/>
          <a:lstStyle/>
          <a:p>
            <a:pPr>
              <a:buClr>
                <a:schemeClr val="tx1"/>
              </a:buClr>
              <a:buFontTx/>
              <a:buChar char="•"/>
            </a:pPr>
            <a:r>
              <a:rPr lang="en-US">
                <a:hlinkClick r:id="rId2"/>
              </a:rPr>
              <a:t>www.studymafia.org</a:t>
            </a:r>
            <a:r>
              <a:rPr lang="en-US"/>
              <a:t>  </a:t>
            </a:r>
          </a:p>
          <a:p>
            <a:pPr>
              <a:buClr>
                <a:schemeClr val="tx1"/>
              </a:buClr>
              <a:buFontTx/>
              <a:buChar char="•"/>
            </a:pPr>
            <a:r>
              <a:rPr lang="en-US">
                <a:hlinkClick r:id="rId3"/>
              </a:rPr>
              <a:t>www.google.com</a:t>
            </a:r>
            <a:endParaRPr lang="en-US"/>
          </a:p>
          <a:p>
            <a:pPr>
              <a:buClr>
                <a:schemeClr val="tx1"/>
              </a:buClr>
              <a:buFontTx/>
              <a:buChar char="•"/>
            </a:pPr>
            <a:r>
              <a:rPr lang="en-US">
                <a:hlinkClick r:id="rId4"/>
              </a:rPr>
              <a:t>www.wikipedia.com</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381000" y="2667000"/>
            <a:ext cx="7848600" cy="990600"/>
          </a:xfrm>
        </p:spPr>
        <p:txBody>
          <a:bodyPr/>
          <a:lstStyle/>
          <a:p>
            <a:pPr algn="ctr">
              <a:buFont typeface="Wingdings" pitchFamily="2" charset="2"/>
              <a:buNone/>
            </a:pPr>
            <a:r>
              <a:rPr lang="en-US" sz="5800"/>
              <a:t>Thanks</a:t>
            </a:r>
            <a:r>
              <a:rPr lang="en-US"/>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Content </a:t>
            </a:r>
          </a:p>
        </p:txBody>
      </p:sp>
      <p:sp>
        <p:nvSpPr>
          <p:cNvPr id="39940" name="Rectangle 4"/>
          <p:cNvSpPr>
            <a:spLocks noGrp="1" noChangeArrowheads="1"/>
          </p:cNvSpPr>
          <p:nvPr>
            <p:ph type="body" idx="1"/>
          </p:nvPr>
        </p:nvSpPr>
        <p:spPr>
          <a:noFill/>
          <a:ln/>
        </p:spPr>
        <p:txBody>
          <a:bodyPr/>
          <a:lstStyle/>
          <a:p>
            <a:pPr>
              <a:lnSpc>
                <a:spcPct val="80000"/>
              </a:lnSpc>
            </a:pPr>
            <a:r>
              <a:rPr lang="en-US" sz="2400" dirty="0">
                <a:latin typeface="Times New Roman" pitchFamily="18" charset="0"/>
                <a:cs typeface="Times New Roman" pitchFamily="18" charset="0"/>
              </a:rPr>
              <a:t> Introduction</a:t>
            </a:r>
          </a:p>
          <a:p>
            <a:pPr>
              <a:lnSpc>
                <a:spcPct val="80000"/>
              </a:lnSpc>
            </a:pPr>
            <a:r>
              <a:rPr lang="en-US" sz="2400" dirty="0">
                <a:latin typeface="Times New Roman" pitchFamily="18" charset="0"/>
                <a:cs typeface="Times New Roman" pitchFamily="18" charset="0"/>
              </a:rPr>
              <a:t>What are Carbon </a:t>
            </a:r>
            <a:r>
              <a:rPr lang="en-US" sz="2400" dirty="0" err="1">
                <a:latin typeface="Times New Roman" pitchFamily="18" charset="0"/>
                <a:cs typeface="Times New Roman" pitchFamily="18" charset="0"/>
              </a:rPr>
              <a:t>Nanotubes</a:t>
            </a:r>
            <a:r>
              <a:rPr lang="en-US" sz="2400" dirty="0">
                <a:latin typeface="Times New Roman" pitchFamily="18" charset="0"/>
                <a:cs typeface="Times New Roman" pitchFamily="18" charset="0"/>
              </a:rPr>
              <a:t> ?</a:t>
            </a:r>
          </a:p>
          <a:p>
            <a:pPr>
              <a:lnSpc>
                <a:spcPct val="80000"/>
              </a:lnSpc>
            </a:pPr>
            <a:r>
              <a:rPr lang="en-US" sz="2400" dirty="0">
                <a:latin typeface="Times New Roman" pitchFamily="18" charset="0"/>
                <a:cs typeface="Times New Roman" pitchFamily="18" charset="0"/>
              </a:rPr>
              <a:t> History</a:t>
            </a:r>
          </a:p>
          <a:p>
            <a:pPr>
              <a:lnSpc>
                <a:spcPct val="80000"/>
              </a:lnSpc>
            </a:pPr>
            <a:r>
              <a:rPr lang="en-US" sz="2400" dirty="0">
                <a:latin typeface="Times New Roman" pitchFamily="18" charset="0"/>
                <a:cs typeface="Times New Roman" pitchFamily="18" charset="0"/>
              </a:rPr>
              <a:t>Applications </a:t>
            </a:r>
          </a:p>
          <a:p>
            <a:pPr>
              <a:lnSpc>
                <a:spcPct val="80000"/>
              </a:lnSpc>
            </a:pPr>
            <a:r>
              <a:rPr lang="en-US" sz="2400" dirty="0">
                <a:latin typeface="Times New Roman" pitchFamily="18" charset="0"/>
                <a:cs typeface="Times New Roman" pitchFamily="18" charset="0"/>
              </a:rPr>
              <a:t>Uses</a:t>
            </a:r>
          </a:p>
          <a:p>
            <a:pPr>
              <a:lnSpc>
                <a:spcPct val="80000"/>
              </a:lnSpc>
            </a:pPr>
            <a:r>
              <a:rPr lang="en-US" sz="2400" dirty="0">
                <a:latin typeface="Times New Roman" pitchFamily="18" charset="0"/>
                <a:cs typeface="Times New Roman" pitchFamily="18" charset="0"/>
              </a:rPr>
              <a:t> Structure</a:t>
            </a:r>
          </a:p>
          <a:p>
            <a:pPr>
              <a:lnSpc>
                <a:spcPct val="80000"/>
              </a:lnSpc>
            </a:pPr>
            <a:r>
              <a:rPr lang="en-US" sz="2400" dirty="0">
                <a:latin typeface="Times New Roman" pitchFamily="18" charset="0"/>
                <a:cs typeface="Times New Roman" pitchFamily="18" charset="0"/>
              </a:rPr>
              <a:t>Synthetic Methods</a:t>
            </a:r>
          </a:p>
          <a:p>
            <a:pPr>
              <a:lnSpc>
                <a:spcPct val="80000"/>
              </a:lnSpc>
            </a:pPr>
            <a:r>
              <a:rPr lang="en-US" sz="2400" dirty="0">
                <a:latin typeface="Times New Roman" pitchFamily="18" charset="0"/>
                <a:cs typeface="Times New Roman" pitchFamily="18" charset="0"/>
              </a:rPr>
              <a:t>Advantages</a:t>
            </a:r>
          </a:p>
          <a:p>
            <a:pPr>
              <a:lnSpc>
                <a:spcPct val="80000"/>
              </a:lnSpc>
            </a:pPr>
            <a:r>
              <a:rPr lang="en-US" sz="2400" dirty="0">
                <a:latin typeface="Times New Roman" pitchFamily="18" charset="0"/>
                <a:cs typeface="Times New Roman" pitchFamily="18" charset="0"/>
              </a:rPr>
              <a:t>Disadvantages</a:t>
            </a:r>
          </a:p>
          <a:p>
            <a:pPr>
              <a:lnSpc>
                <a:spcPct val="80000"/>
              </a:lnSpc>
            </a:pPr>
            <a:r>
              <a:rPr lang="en-US" sz="2400" dirty="0">
                <a:latin typeface="Times New Roman" pitchFamily="18" charset="0"/>
                <a:cs typeface="Times New Roman" pitchFamily="18" charset="0"/>
              </a:rPr>
              <a:t>Conclusion</a:t>
            </a:r>
          </a:p>
          <a:p>
            <a:pPr>
              <a:lnSpc>
                <a:spcPct val="80000"/>
              </a:lnSpc>
            </a:pPr>
            <a:r>
              <a:rPr lang="en-US" sz="2400" dirty="0">
                <a:latin typeface="Times New Roman" pitchFamily="18" charset="0"/>
                <a:cs typeface="Times New Roman" pitchFamily="18" charset="0"/>
              </a:rPr>
              <a:t>References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sz="3800" b="1" u="sng"/>
              <a:t> Introduction</a:t>
            </a:r>
            <a:r>
              <a:rPr lang="en-US" sz="3800"/>
              <a:t/>
            </a:r>
            <a:br>
              <a:rPr lang="en-US" sz="3800"/>
            </a:br>
            <a:endParaRPr lang="en-US" sz="3800"/>
          </a:p>
        </p:txBody>
      </p:sp>
      <p:sp>
        <p:nvSpPr>
          <p:cNvPr id="3" name="Content Placeholder 2"/>
          <p:cNvSpPr>
            <a:spLocks noGrp="1"/>
          </p:cNvSpPr>
          <p:nvPr>
            <p:ph idx="4294967295"/>
          </p:nvPr>
        </p:nvSpPr>
        <p:spPr/>
        <p:txBody>
          <a:bodyPr>
            <a:normAutofit/>
          </a:bodyPr>
          <a:lstStyle/>
          <a:p>
            <a:r>
              <a:rPr lang="en-US" sz="2100">
                <a:latin typeface="Times New Roman" pitchFamily="18" charset="0"/>
                <a:cs typeface="Times New Roman" pitchFamily="18" charset="0"/>
              </a:rPr>
              <a:t>Over the past several decades there has been an explosive growth in research and development related to nano materials.</a:t>
            </a:r>
          </a:p>
          <a:p>
            <a:r>
              <a:rPr lang="en-US" sz="2100">
                <a:latin typeface="Times New Roman" pitchFamily="18" charset="0"/>
                <a:cs typeface="Times New Roman" pitchFamily="18" charset="0"/>
              </a:rPr>
              <a:t> Among these one material, carbon Nanotubes, has led the way in terms of its fascinating structure as well as its ability to provide function-specific applications ranging from electronics, to energy and biotechnology Carbon nanotubes (CNTs) can be viewed as carbon whiskers, which are tubules of nanometer dimensions with properties close to that of an ideal graphite fiber.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b="1"/>
              <a:t>What are Carbon Nanotubes ?</a:t>
            </a:r>
          </a:p>
        </p:txBody>
      </p:sp>
      <p:sp>
        <p:nvSpPr>
          <p:cNvPr id="3" name="Content Placeholder 2"/>
          <p:cNvSpPr>
            <a:spLocks noGrp="1"/>
          </p:cNvSpPr>
          <p:nvPr>
            <p:ph idx="4294967295"/>
          </p:nvPr>
        </p:nvSpPr>
        <p:spPr>
          <a:xfrm>
            <a:off x="457200" y="1600200"/>
            <a:ext cx="8229600" cy="4953000"/>
          </a:xfrm>
        </p:spPr>
        <p:txBody>
          <a:bodyPr>
            <a:normAutofit/>
          </a:bodyPr>
          <a:lstStyle/>
          <a:p>
            <a:pPr>
              <a:lnSpc>
                <a:spcPct val="80000"/>
              </a:lnSpc>
            </a:pPr>
            <a:r>
              <a:rPr lang="en-US" sz="2100">
                <a:latin typeface="Times New Roman" pitchFamily="18" charset="0"/>
                <a:cs typeface="Times New Roman" pitchFamily="18" charset="0"/>
              </a:rPr>
              <a:t>Carbon nanotubes are fullerene-related</a:t>
            </a:r>
            <a:r>
              <a:rPr lang="en-US"/>
              <a:t> </a:t>
            </a:r>
            <a:r>
              <a:rPr lang="en-US" sz="2100">
                <a:latin typeface="Times New Roman" pitchFamily="18" charset="0"/>
                <a:cs typeface="Times New Roman" pitchFamily="18" charset="0"/>
              </a:rPr>
              <a:t>structures which consist of graphene cylinders closed at either end with caps  containing pentagonal rings.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a:t> </a:t>
            </a:r>
            <a:r>
              <a:rPr lang="en-US" b="1"/>
              <a:t>History</a:t>
            </a:r>
            <a:r>
              <a:rPr lang="en-US"/>
              <a:t> </a:t>
            </a:r>
          </a:p>
        </p:txBody>
      </p:sp>
      <p:sp>
        <p:nvSpPr>
          <p:cNvPr id="3" name="Content Placeholder 2"/>
          <p:cNvSpPr>
            <a:spLocks noGrp="1"/>
          </p:cNvSpPr>
          <p:nvPr>
            <p:ph idx="4294967295"/>
          </p:nvPr>
        </p:nvSpPr>
        <p:spPr>
          <a:xfrm>
            <a:off x="457200" y="1600200"/>
            <a:ext cx="8229600" cy="5029200"/>
          </a:xfrm>
        </p:spPr>
        <p:txBody>
          <a:bodyPr>
            <a:normAutofit/>
          </a:bodyPr>
          <a:lstStyle/>
          <a:p>
            <a:r>
              <a:rPr lang="en-US" sz="2100">
                <a:latin typeface="Times New Roman" pitchFamily="18" charset="0"/>
                <a:cs typeface="Times New Roman" pitchFamily="18" charset="0"/>
              </a:rPr>
              <a:t> 1952 L. V. Radushkevich and V. M. Lukyanovich </a:t>
            </a:r>
          </a:p>
          <a:p>
            <a:r>
              <a:rPr lang="en-US" sz="2100">
                <a:latin typeface="Times New Roman" pitchFamily="18" charset="0"/>
                <a:cs typeface="Times New Roman" pitchFamily="18" charset="0"/>
              </a:rPr>
              <a:t>Cold War hurt impact of discovery</a:t>
            </a:r>
          </a:p>
          <a:p>
            <a:r>
              <a:rPr lang="en-US" sz="2100">
                <a:latin typeface="Times New Roman" pitchFamily="18" charset="0"/>
                <a:cs typeface="Times New Roman" pitchFamily="18" charset="0"/>
              </a:rPr>
              <a:t>Some work done before 1991 but not a “hot” topic</a:t>
            </a:r>
          </a:p>
          <a:p>
            <a:pPr>
              <a:spcAft>
                <a:spcPts val="1000"/>
              </a:spcAft>
              <a:buFont typeface="Symbol" pitchFamily="18" charset="2"/>
              <a:buChar char="·"/>
            </a:pPr>
            <a:r>
              <a:rPr lang="en-US" sz="2100">
                <a:latin typeface="Times New Roman" pitchFamily="18" charset="0"/>
                <a:cs typeface="Times New Roman" pitchFamily="18" charset="0"/>
              </a:rPr>
              <a:t>1991-1992 The Watershed</a:t>
            </a:r>
          </a:p>
          <a:p>
            <a:pPr>
              <a:spcAft>
                <a:spcPts val="1000"/>
              </a:spcAft>
              <a:buFont typeface="Symbol" pitchFamily="18" charset="2"/>
              <a:buChar char="·"/>
            </a:pPr>
            <a:r>
              <a:rPr lang="en-US" sz="2100">
                <a:latin typeface="Times New Roman" pitchFamily="18" charset="0"/>
                <a:cs typeface="Times New Roman" pitchFamily="18" charset="0"/>
              </a:rPr>
              <a:t>Iijima discovers MWCNT in arc burned rods Mintmire, Dunlap, and White‘s predict amazing electronic and physical properties</a:t>
            </a:r>
          </a:p>
          <a:p>
            <a:pPr>
              <a:spcAft>
                <a:spcPts val="1000"/>
              </a:spcAft>
              <a:buFont typeface="Symbol" pitchFamily="18" charset="2"/>
              <a:buChar char="·"/>
            </a:pPr>
            <a:r>
              <a:rPr lang="en-US" sz="2100">
                <a:latin typeface="Times New Roman" pitchFamily="18" charset="0"/>
                <a:cs typeface="Times New Roman" pitchFamily="18" charset="0"/>
              </a:rPr>
              <a:t>1993 Bethune and Iijima independently discover SWCNT</a:t>
            </a:r>
          </a:p>
          <a:p>
            <a:pPr>
              <a:spcAft>
                <a:spcPts val="1000"/>
              </a:spcAft>
              <a:buFont typeface="Symbol" pitchFamily="18" charset="2"/>
              <a:buChar char="·"/>
            </a:pPr>
            <a:r>
              <a:rPr lang="en-US" sz="2100">
                <a:latin typeface="Times New Roman" pitchFamily="18" charset="0"/>
                <a:cs typeface="Times New Roman" pitchFamily="18" charset="0"/>
              </a:rPr>
              <a:t>Add Transition metal to Arc Discharge method (same method as Bucky Balls)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b="1"/>
              <a:t>Applications</a:t>
            </a:r>
          </a:p>
        </p:txBody>
      </p:sp>
      <p:sp>
        <p:nvSpPr>
          <p:cNvPr id="3" name="Content Placeholder 2"/>
          <p:cNvSpPr>
            <a:spLocks noGrp="1"/>
          </p:cNvSpPr>
          <p:nvPr>
            <p:ph idx="4294967295"/>
          </p:nvPr>
        </p:nvSpPr>
        <p:spPr>
          <a:xfrm>
            <a:off x="457200" y="1600200"/>
            <a:ext cx="8229600" cy="4800600"/>
          </a:xfrm>
        </p:spPr>
        <p:txBody>
          <a:bodyPr>
            <a:normAutofit/>
          </a:bodyPr>
          <a:lstStyle/>
          <a:p>
            <a:r>
              <a:rPr lang="en-US" sz="2100">
                <a:latin typeface="Times New Roman" pitchFamily="18" charset="0"/>
                <a:cs typeface="Times New Roman" pitchFamily="18" charset="0"/>
              </a:rPr>
              <a:t>Bicycle components</a:t>
            </a:r>
          </a:p>
          <a:p>
            <a:r>
              <a:rPr lang="en-US" sz="2100">
                <a:latin typeface="Times New Roman" pitchFamily="18" charset="0"/>
                <a:cs typeface="Times New Roman" pitchFamily="18" charset="0"/>
              </a:rPr>
              <a:t>Wind turbines</a:t>
            </a:r>
          </a:p>
          <a:p>
            <a:r>
              <a:rPr lang="en-US" sz="2100">
                <a:latin typeface="Times New Roman" pitchFamily="18" charset="0"/>
                <a:cs typeface="Times New Roman" pitchFamily="18" charset="0"/>
              </a:rPr>
              <a:t>Flat panel displays</a:t>
            </a:r>
          </a:p>
          <a:p>
            <a:r>
              <a:rPr lang="en-US" sz="2100">
                <a:latin typeface="Times New Roman" pitchFamily="18" charset="0"/>
                <a:cs typeface="Times New Roman" pitchFamily="18" charset="0"/>
              </a:rPr>
              <a:t>Scanning probe microscopes</a:t>
            </a:r>
          </a:p>
          <a:p>
            <a:r>
              <a:rPr lang="en-US" sz="2100">
                <a:latin typeface="Times New Roman" pitchFamily="18" charset="0"/>
                <a:cs typeface="Times New Roman" pitchFamily="18" charset="0"/>
              </a:rPr>
              <a:t>Sensing devices</a:t>
            </a:r>
          </a:p>
          <a:p>
            <a:r>
              <a:rPr lang="en-US" sz="2100">
                <a:latin typeface="Times New Roman" pitchFamily="18" charset="0"/>
                <a:cs typeface="Times New Roman" pitchFamily="18" charset="0"/>
              </a:rPr>
              <a:t>Marine paints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b="1"/>
              <a:t>Uses</a:t>
            </a:r>
            <a:r>
              <a:rPr lang="en-US" sz="3800"/>
              <a:t/>
            </a:r>
            <a:br>
              <a:rPr lang="en-US" sz="3800"/>
            </a:br>
            <a:endParaRPr lang="en-US" sz="3800"/>
          </a:p>
        </p:txBody>
      </p:sp>
      <p:sp>
        <p:nvSpPr>
          <p:cNvPr id="3" name="Content Placeholder 2"/>
          <p:cNvSpPr>
            <a:spLocks noGrp="1"/>
          </p:cNvSpPr>
          <p:nvPr>
            <p:ph idx="4294967295"/>
          </p:nvPr>
        </p:nvSpPr>
        <p:spPr/>
        <p:txBody>
          <a:bodyPr>
            <a:normAutofit/>
          </a:bodyPr>
          <a:lstStyle/>
          <a:p>
            <a:r>
              <a:rPr lang="en-US" sz="2100">
                <a:latin typeface="Times New Roman" pitchFamily="18" charset="0"/>
                <a:cs typeface="Times New Roman" pitchFamily="18" charset="0"/>
              </a:rPr>
              <a:t>Spacecraft</a:t>
            </a:r>
          </a:p>
          <a:p>
            <a:r>
              <a:rPr lang="en-US" sz="2100">
                <a:latin typeface="Times New Roman" pitchFamily="18" charset="0"/>
                <a:cs typeface="Times New Roman" pitchFamily="18" charset="0"/>
              </a:rPr>
              <a:t>Space elevators</a:t>
            </a:r>
          </a:p>
          <a:p>
            <a:r>
              <a:rPr lang="en-US" sz="2100">
                <a:latin typeface="Times New Roman" pitchFamily="18" charset="0"/>
                <a:cs typeface="Times New Roman" pitchFamily="18" charset="0"/>
              </a:rPr>
              <a:t>Solar panels</a:t>
            </a:r>
          </a:p>
          <a:p>
            <a:r>
              <a:rPr lang="en-US" sz="2100">
                <a:latin typeface="Times New Roman" pitchFamily="18" charset="0"/>
                <a:cs typeface="Times New Roman" pitchFamily="18" charset="0"/>
              </a:rPr>
              <a:t>Cancer treatment</a:t>
            </a:r>
          </a:p>
          <a:p>
            <a:r>
              <a:rPr lang="en-US" sz="2100">
                <a:latin typeface="Times New Roman" pitchFamily="18" charset="0"/>
                <a:cs typeface="Times New Roman" pitchFamily="18" charset="0"/>
              </a:rPr>
              <a:t>Touch screens</a:t>
            </a:r>
          </a:p>
          <a:p>
            <a:r>
              <a:rPr lang="en-US" sz="2100">
                <a:latin typeface="Times New Roman" pitchFamily="18" charset="0"/>
                <a:cs typeface="Times New Roman" pitchFamily="18" charset="0"/>
              </a:rPr>
              <a:t>Energy storage</a:t>
            </a:r>
          </a:p>
          <a:p>
            <a:r>
              <a:rPr lang="en-US" sz="2100">
                <a:latin typeface="Times New Roman" pitchFamily="18" charset="0"/>
                <a:cs typeface="Times New Roman" pitchFamily="18" charset="0"/>
              </a:rPr>
              <a:t>Optics</a:t>
            </a:r>
          </a:p>
          <a:p>
            <a:r>
              <a:rPr lang="en-US" sz="2100">
                <a:latin typeface="Times New Roman" pitchFamily="18" charset="0"/>
                <a:cs typeface="Times New Roman" pitchFamily="18" charset="0"/>
              </a:rPr>
              <a:t>Radar</a:t>
            </a:r>
          </a:p>
          <a:p>
            <a:r>
              <a:rPr lang="en-US" sz="2100">
                <a:latin typeface="Times New Roman" pitchFamily="18" charset="0"/>
                <a:cs typeface="Times New Roman" pitchFamily="18" charset="0"/>
              </a:rPr>
              <a:t>Biofuel</a:t>
            </a:r>
          </a:p>
          <a:p>
            <a:pPr>
              <a:lnSpc>
                <a:spcPct val="80000"/>
              </a:lnSpc>
            </a:pPr>
            <a:endParaRPr lang="en-US" sz="210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457200" y="304800"/>
            <a:ext cx="8229600" cy="1139825"/>
          </a:xfrm>
        </p:spPr>
        <p:txBody>
          <a:bodyPr anchor="ctr"/>
          <a:lstStyle/>
          <a:p>
            <a:r>
              <a:rPr lang="en-US" b="1" u="sng"/>
              <a:t> Structure</a:t>
            </a:r>
            <a:endParaRPr lang="en-US"/>
          </a:p>
        </p:txBody>
      </p:sp>
      <p:pic>
        <p:nvPicPr>
          <p:cNvPr id="10243" name="Content Placeholder 3" descr="AZoNanotechnology - The A to Z of Nanotechnology - Bucktyube structures"/>
          <p:cNvPicPr>
            <a:picLocks noGrp="1"/>
          </p:cNvPicPr>
          <p:nvPr>
            <p:ph idx="4294967295"/>
          </p:nvPr>
        </p:nvPicPr>
        <p:blipFill>
          <a:blip r:embed="rId2" cstate="print"/>
          <a:srcRect/>
          <a:stretch>
            <a:fillRect/>
          </a:stretch>
        </p:blipFill>
        <p:spPr>
          <a:xfrm>
            <a:off x="1066800" y="1905000"/>
            <a:ext cx="6705600" cy="4495800"/>
          </a:xfrm>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a:bodyPr>
          <a:lstStyle/>
          <a:p>
            <a:r>
              <a:rPr lang="en-US" b="1"/>
              <a:t>Synthetic Methods</a:t>
            </a:r>
            <a:r>
              <a:rPr lang="en-US"/>
              <a:t> </a:t>
            </a:r>
            <a:r>
              <a:rPr lang="en-US" sz="3800" b="1"/>
              <a:t/>
            </a:r>
            <a:br>
              <a:rPr lang="en-US" sz="3800" b="1"/>
            </a:br>
            <a:endParaRPr lang="en-US" sz="3800" b="1"/>
          </a:p>
        </p:txBody>
      </p:sp>
      <p:sp>
        <p:nvSpPr>
          <p:cNvPr id="3" name="Content Placeholder 2"/>
          <p:cNvSpPr>
            <a:spLocks noGrp="1"/>
          </p:cNvSpPr>
          <p:nvPr>
            <p:ph idx="4294967295"/>
          </p:nvPr>
        </p:nvSpPr>
        <p:spPr/>
        <p:txBody>
          <a:bodyPr>
            <a:normAutofit/>
          </a:bodyPr>
          <a:lstStyle/>
          <a:p>
            <a:r>
              <a:rPr lang="en-US" sz="2100" b="1">
                <a:latin typeface="Times New Roman" pitchFamily="18" charset="0"/>
                <a:cs typeface="Times New Roman" pitchFamily="18" charset="0"/>
              </a:rPr>
              <a:t>Diffusion flame synthesis</a:t>
            </a:r>
            <a:r>
              <a:rPr lang="en-US" sz="2100">
                <a:latin typeface="Times New Roman" pitchFamily="18" charset="0"/>
                <a:cs typeface="Times New Roman" pitchFamily="18" charset="0"/>
              </a:rPr>
              <a:t>, with a variety of metal and metal oxide catalysts and support geometries </a:t>
            </a:r>
          </a:p>
          <a:p>
            <a:r>
              <a:rPr lang="en-US" sz="2100" b="1">
                <a:latin typeface="Times New Roman" pitchFamily="18" charset="0"/>
                <a:cs typeface="Times New Roman" pitchFamily="18" charset="0"/>
              </a:rPr>
              <a:t>Electrolysis of graphite</a:t>
            </a:r>
            <a:r>
              <a:rPr lang="en-US" sz="2100">
                <a:latin typeface="Times New Roman" pitchFamily="18" charset="0"/>
                <a:cs typeface="Times New Roman" pitchFamily="18" charset="0"/>
              </a:rPr>
              <a:t> in molten lithium chloride under an inert atmosphere </a:t>
            </a:r>
          </a:p>
          <a:p>
            <a:r>
              <a:rPr lang="en-US" sz="2100" b="1">
                <a:latin typeface="Times New Roman" pitchFamily="18" charset="0"/>
                <a:cs typeface="Times New Roman" pitchFamily="18" charset="0"/>
              </a:rPr>
              <a:t>Ball milling and annealing of graphite</a:t>
            </a:r>
            <a:r>
              <a:rPr lang="en-US" sz="2100">
                <a:latin typeface="Times New Roman" pitchFamily="18" charset="0"/>
                <a:cs typeface="Times New Roman" pitchFamily="18" charset="0"/>
              </a:rPr>
              <a:t>, catalyzed by iron contamination from the steel milling balls </a:t>
            </a:r>
          </a:p>
          <a:p>
            <a:r>
              <a:rPr lang="en-US" sz="2100" b="1">
                <a:latin typeface="Times New Roman" pitchFamily="18" charset="0"/>
                <a:cs typeface="Times New Roman" pitchFamily="18" charset="0"/>
              </a:rPr>
              <a:t>Heat treatment of polyesters</a:t>
            </a:r>
            <a:r>
              <a:rPr lang="en-US" sz="2100">
                <a:latin typeface="Times New Roman" pitchFamily="18" charset="0"/>
                <a:cs typeface="Times New Roman" pitchFamily="18" charset="0"/>
              </a:rPr>
              <a:t> formed from citric acid and ethylene glycol, at 400C in air</a:t>
            </a:r>
          </a:p>
        </p:txBody>
      </p:sp>
    </p:spTree>
  </p:cSld>
  <p:clrMapOvr>
    <a:masterClrMapping/>
  </p:clrMapOvr>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107</TotalTime>
  <Words>400</Words>
  <Application>Microsoft Office PowerPoint</Application>
  <PresentationFormat>On-screen Show (4:3)</PresentationFormat>
  <Paragraphs>75</Paragraphs>
  <Slides>14</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Calibri</vt:lpstr>
      <vt:lpstr>Arial</vt:lpstr>
      <vt:lpstr>Garamond</vt:lpstr>
      <vt:lpstr>Times New Roman</vt:lpstr>
      <vt:lpstr>Wingdings</vt:lpstr>
      <vt:lpstr>Verdana</vt:lpstr>
      <vt:lpstr>Tahoma</vt:lpstr>
      <vt:lpstr>ＭＳ Ｐゴシック</vt:lpstr>
      <vt:lpstr>Symbol</vt:lpstr>
      <vt:lpstr>Edge</vt:lpstr>
      <vt:lpstr>Slide 1</vt:lpstr>
      <vt:lpstr>Content </vt:lpstr>
      <vt:lpstr> Introduction </vt:lpstr>
      <vt:lpstr>What are Carbon Nanotubes ?</vt:lpstr>
      <vt:lpstr> History </vt:lpstr>
      <vt:lpstr>Applications</vt:lpstr>
      <vt:lpstr>Uses </vt:lpstr>
      <vt:lpstr> Structure</vt:lpstr>
      <vt:lpstr>Synthetic Methods  </vt:lpstr>
      <vt:lpstr>Advantages</vt:lpstr>
      <vt:lpstr>Disadvantages </vt:lpstr>
      <vt:lpstr> Conclusion </vt:lpstr>
      <vt:lpstr>References</vt:lpstr>
      <vt:lpstr>Slide 14</vt:lpstr>
    </vt:vector>
  </TitlesOfParts>
  <Company>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Introdction</dc:title>
  <dc:creator>Sumit Thakur</dc:creator>
  <cp:lastModifiedBy>Sumit Thakur</cp:lastModifiedBy>
  <cp:revision>13</cp:revision>
  <dcterms:created xsi:type="dcterms:W3CDTF">2006-01-01T10:22:07Z</dcterms:created>
  <dcterms:modified xsi:type="dcterms:W3CDTF">2015-01-20T16:50:32Z</dcterms:modified>
</cp:coreProperties>
</file>