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sldIdLst>
    <p:sldId id="267" r:id="rId2"/>
    <p:sldId id="271" r:id="rId3"/>
    <p:sldId id="256" r:id="rId4"/>
    <p:sldId id="257" r:id="rId5"/>
    <p:sldId id="258" r:id="rId6"/>
    <p:sldId id="259" r:id="rId7"/>
    <p:sldId id="262" r:id="rId8"/>
    <p:sldId id="263" r:id="rId9"/>
    <p:sldId id="265" r:id="rId10"/>
    <p:sldId id="268" r:id="rId11"/>
    <p:sldId id="270"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5B0115C-32B4-4A7E-A21C-CCEB1B9C8C0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F4B4BCA-F029-4D44-AEB1-A1D30EEB48A4}" type="slidenum">
              <a:rPr lang="en-US"/>
              <a:pPr/>
              <a:t>1</a:t>
            </a:fld>
            <a:endParaRPr lang="en-US"/>
          </a:p>
        </p:txBody>
      </p:sp>
      <p:sp>
        <p:nvSpPr>
          <p:cNvPr id="153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fld id="{24D1A5E6-EC65-4001-A1D3-A83D8C51AD13}" type="slidenum">
              <a:rPr lang="en-US" sz="1200">
                <a:latin typeface="Times New Roman" pitchFamily="18" charset="0"/>
              </a:rPr>
              <a:pPr algn="r" eaLnBrk="0" hangingPunct="0"/>
              <a:t>1</a:t>
            </a:fld>
            <a:endParaRPr lang="en-US" sz="1200">
              <a:latin typeface="Times New Roman" pitchFamily="18" charset="0"/>
            </a:endParaRPr>
          </a:p>
        </p:txBody>
      </p:sp>
      <p:sp>
        <p:nvSpPr>
          <p:cNvPr id="15363" name="Rectangle 2"/>
          <p:cNvSpPr>
            <a:spLocks noChangeArrowheads="1" noTextEdit="1"/>
          </p:cNvSpPr>
          <p:nvPr>
            <p:ph type="sldImg"/>
          </p:nvPr>
        </p:nvSpPr>
        <p:spPr>
          <a:ln/>
        </p:spPr>
      </p:sp>
      <p:sp>
        <p:nvSpPr>
          <p:cNvPr id="15364" name="Rectangle 3"/>
          <p:cNvSpPr>
            <a:spLocks noGrp="1" noChangeArrowheads="1"/>
          </p:cNvSpPr>
          <p:nvPr>
            <p:ph type="body" idx="1"/>
          </p:nvPr>
        </p:nvSpPr>
        <p:spPr/>
        <p:txBody>
          <a:bodyPr/>
          <a:lstStyle/>
          <a:p>
            <a:pPr>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2457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24580" name="Rectangle 4"/>
          <p:cNvSpPr>
            <a:spLocks noGrp="1" noChangeArrowheads="1"/>
          </p:cNvSpPr>
          <p:nvPr>
            <p:ph type="dt" sz="half" idx="2"/>
          </p:nvPr>
        </p:nvSpPr>
        <p:spPr/>
        <p:txBody>
          <a:bodyPr/>
          <a:lstStyle>
            <a:lvl1pPr>
              <a:defRPr/>
            </a:lvl1pPr>
          </a:lstStyle>
          <a:p>
            <a:endParaRPr lang="en-US" altLang="en-US"/>
          </a:p>
        </p:txBody>
      </p:sp>
      <p:sp>
        <p:nvSpPr>
          <p:cNvPr id="24581" name="Rectangle 5"/>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24582" name="Rectangle 6"/>
          <p:cNvSpPr>
            <a:spLocks noGrp="1" noChangeArrowheads="1"/>
          </p:cNvSpPr>
          <p:nvPr>
            <p:ph type="sldNum" sz="quarter" idx="4"/>
          </p:nvPr>
        </p:nvSpPr>
        <p:spPr/>
        <p:txBody>
          <a:bodyPr/>
          <a:lstStyle>
            <a:lvl1pPr>
              <a:defRPr/>
            </a:lvl1pPr>
          </a:lstStyle>
          <a:p>
            <a:fld id="{BF6C0926-9C1C-44DE-A973-578583E3B666}" type="slidenum">
              <a:rPr lang="en-US" altLang="en-US"/>
              <a:pPr/>
              <a:t>‹#›</a:t>
            </a:fld>
            <a:endParaRPr lang="en-US" altLang="en-US"/>
          </a:p>
        </p:txBody>
      </p:sp>
      <p:sp>
        <p:nvSpPr>
          <p:cNvPr id="24583"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2458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139BF2B-CF14-450D-9D14-1F8687D96514}"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648BA1A-0DD0-42C5-970F-DE8B550401DE}"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735DE40-4302-4A38-A404-A277185CB9DE}"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9D60952-5857-4874-893B-429FF88F4C4D}"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E4224DF-3F21-4C13-80F2-DE6BF4DE623B}"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652CCBD0-8055-4470-AE50-5F456D60E807}"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02008DD9-9F0E-4A57-93CF-FF8033908438}"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EC0226C1-6026-43A1-9F04-B1960828BE3F}"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19758C0-FBE8-4B21-95FD-00BC210BA426}"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A282DB6-B623-43EA-AECF-55EEBAE757D1}"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355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3556"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235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23558"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4CF4D31E-BF83-4642-BACB-3C998A4988DA}" type="slidenum">
              <a:rPr lang="en-US" altLang="en-US"/>
              <a:pPr/>
              <a:t>‹#›</a:t>
            </a:fld>
            <a:endParaRPr lang="en-US" altLang="en-US"/>
          </a:p>
        </p:txBody>
      </p:sp>
      <p:sp>
        <p:nvSpPr>
          <p:cNvPr id="2355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n-US"/>
          </a:p>
        </p:txBody>
      </p:sp>
      <p:sp>
        <p:nvSpPr>
          <p:cNvPr id="2356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cs typeface="Arial" charset="0"/>
        </a:defRPr>
      </a:lvl2pPr>
      <a:lvl3pPr algn="l" rtl="0" fontAlgn="base">
        <a:spcBef>
          <a:spcPct val="0"/>
        </a:spcBef>
        <a:spcAft>
          <a:spcPct val="0"/>
        </a:spcAft>
        <a:defRPr sz="4200">
          <a:solidFill>
            <a:schemeClr val="tx2"/>
          </a:solidFill>
          <a:latin typeface="Garamond" pitchFamily="18" charset="0"/>
          <a:cs typeface="Arial" charset="0"/>
        </a:defRPr>
      </a:lvl3pPr>
      <a:lvl4pPr algn="l" rtl="0" fontAlgn="base">
        <a:spcBef>
          <a:spcPct val="0"/>
        </a:spcBef>
        <a:spcAft>
          <a:spcPct val="0"/>
        </a:spcAft>
        <a:defRPr sz="4200">
          <a:solidFill>
            <a:schemeClr val="tx2"/>
          </a:solidFill>
          <a:latin typeface="Garamond" pitchFamily="18" charset="0"/>
          <a:cs typeface="Arial" charset="0"/>
        </a:defRPr>
      </a:lvl4pPr>
      <a:lvl5pPr algn="l" rtl="0" fontAlgn="base">
        <a:spcBef>
          <a:spcPct val="0"/>
        </a:spcBef>
        <a:spcAft>
          <a:spcPct val="0"/>
        </a:spcAft>
        <a:defRPr sz="4200">
          <a:solidFill>
            <a:schemeClr val="tx2"/>
          </a:solidFill>
          <a:latin typeface="Garamond" pitchFamily="18" charset="0"/>
          <a:cs typeface="Arial" charset="0"/>
        </a:defRPr>
      </a:lvl5pPr>
      <a:lvl6pPr marL="457200" algn="l" rtl="0" fontAlgn="base">
        <a:spcBef>
          <a:spcPct val="0"/>
        </a:spcBef>
        <a:spcAft>
          <a:spcPct val="0"/>
        </a:spcAft>
        <a:defRPr sz="4200">
          <a:solidFill>
            <a:schemeClr val="tx2"/>
          </a:solidFill>
          <a:latin typeface="Garamond" pitchFamily="18" charset="0"/>
          <a:cs typeface="Arial" charset="0"/>
        </a:defRPr>
      </a:lvl6pPr>
      <a:lvl7pPr marL="914400" algn="l" rtl="0" fontAlgn="base">
        <a:spcBef>
          <a:spcPct val="0"/>
        </a:spcBef>
        <a:spcAft>
          <a:spcPct val="0"/>
        </a:spcAft>
        <a:defRPr sz="4200">
          <a:solidFill>
            <a:schemeClr val="tx2"/>
          </a:solidFill>
          <a:latin typeface="Garamond" pitchFamily="18" charset="0"/>
          <a:cs typeface="Arial" charset="0"/>
        </a:defRPr>
      </a:lvl7pPr>
      <a:lvl8pPr marL="1371600" algn="l" rtl="0" fontAlgn="base">
        <a:spcBef>
          <a:spcPct val="0"/>
        </a:spcBef>
        <a:spcAft>
          <a:spcPct val="0"/>
        </a:spcAft>
        <a:defRPr sz="4200">
          <a:solidFill>
            <a:schemeClr val="tx2"/>
          </a:solidFill>
          <a:latin typeface="Garamond" pitchFamily="18" charset="0"/>
          <a:cs typeface="Arial" charset="0"/>
        </a:defRPr>
      </a:lvl8pPr>
      <a:lvl9pPr marL="1828800" algn="l" rtl="0" fontAlgn="base">
        <a:spcBef>
          <a:spcPct val="0"/>
        </a:spcBef>
        <a:spcAft>
          <a:spcPct val="0"/>
        </a:spcAft>
        <a:defRPr sz="42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cs typeface="+mn-cs"/>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cs typeface="+mn-cs"/>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cs typeface="+mn-cs"/>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hyperlink" Target="http://www.studymafia.org/" TargetMode="External"/><Relationship Id="rId1" Type="http://schemas.openxmlformats.org/officeDocument/2006/relationships/slideLayout" Target="../slideLayouts/slideLayout7.xml"/><Relationship Id="rId4" Type="http://schemas.openxmlformats.org/officeDocument/2006/relationships/hyperlink" Target="http://www.wikipedia.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logo1"/>
          <p:cNvPicPr>
            <a:picLocks noChangeAspect="1" noChangeArrowheads="1"/>
          </p:cNvPicPr>
          <p:nvPr/>
        </p:nvPicPr>
        <p:blipFill>
          <a:blip r:embed="rId3" cstate="print"/>
          <a:srcRect/>
          <a:stretch>
            <a:fillRect/>
          </a:stretch>
        </p:blipFill>
        <p:spPr bwMode="auto">
          <a:xfrm>
            <a:off x="304800" y="60325"/>
            <a:ext cx="1143000" cy="1143000"/>
          </a:xfrm>
          <a:prstGeom prst="rect">
            <a:avLst/>
          </a:prstGeom>
          <a:noFill/>
          <a:ln w="9525">
            <a:noFill/>
            <a:miter lim="800000"/>
            <a:headEnd/>
            <a:tailEnd/>
          </a:ln>
        </p:spPr>
      </p:pic>
      <p:pic>
        <p:nvPicPr>
          <p:cNvPr id="13315" name="Picture 3" descr="strip1"/>
          <p:cNvPicPr>
            <a:picLocks noChangeAspect="1" noChangeArrowheads="1"/>
          </p:cNvPicPr>
          <p:nvPr/>
        </p:nvPicPr>
        <p:blipFill>
          <a:blip r:embed="rId4" cstate="print"/>
          <a:srcRect/>
          <a:stretch>
            <a:fillRect/>
          </a:stretch>
        </p:blipFill>
        <p:spPr bwMode="auto">
          <a:xfrm>
            <a:off x="1371600" y="593725"/>
            <a:ext cx="7620000" cy="76200"/>
          </a:xfrm>
          <a:prstGeom prst="rect">
            <a:avLst/>
          </a:prstGeom>
          <a:noFill/>
          <a:ln w="9525">
            <a:noFill/>
            <a:miter lim="800000"/>
            <a:headEnd/>
            <a:tailEnd/>
          </a:ln>
        </p:spPr>
      </p:pic>
      <p:sp>
        <p:nvSpPr>
          <p:cNvPr id="13316" name="Rectangle 5"/>
          <p:cNvSpPr>
            <a:spLocks noChangeArrowheads="1"/>
          </p:cNvSpPr>
          <p:nvPr/>
        </p:nvSpPr>
        <p:spPr bwMode="auto">
          <a:xfrm>
            <a:off x="457200" y="762000"/>
            <a:ext cx="8686800" cy="1143000"/>
          </a:xfrm>
          <a:prstGeom prst="rect">
            <a:avLst/>
          </a:prstGeom>
          <a:noFill/>
          <a:ln w="9525">
            <a:noFill/>
            <a:miter lim="800000"/>
            <a:headEnd/>
            <a:tailEnd/>
          </a:ln>
        </p:spPr>
        <p:txBody>
          <a:bodyPr anchor="ctr"/>
          <a:lstStyle/>
          <a:p>
            <a:pPr algn="ctr" eaLnBrk="0" hangingPunct="0"/>
            <a:r>
              <a:rPr lang="en-US" sz="6000">
                <a:solidFill>
                  <a:srgbClr val="FF0000"/>
                </a:solidFill>
                <a:latin typeface="Verdana" pitchFamily="34" charset="0"/>
              </a:rPr>
              <a:t>www.studymafia.org</a:t>
            </a:r>
            <a:endParaRPr lang="en-US" sz="6000">
              <a:solidFill>
                <a:srgbClr val="FF9900"/>
              </a:solidFill>
              <a:latin typeface="Tahoma" pitchFamily="34" charset="0"/>
            </a:endParaRPr>
          </a:p>
        </p:txBody>
      </p:sp>
      <p:sp>
        <p:nvSpPr>
          <p:cNvPr id="13317" name="Text Box 9"/>
          <p:cNvSpPr txBox="1">
            <a:spLocks noChangeArrowheads="1"/>
          </p:cNvSpPr>
          <p:nvPr/>
        </p:nvSpPr>
        <p:spPr bwMode="auto">
          <a:xfrm>
            <a:off x="304800" y="4876800"/>
            <a:ext cx="8610600" cy="671513"/>
          </a:xfrm>
          <a:prstGeom prst="rect">
            <a:avLst/>
          </a:prstGeom>
          <a:noFill/>
          <a:ln w="9525">
            <a:noFill/>
            <a:miter lim="800000"/>
            <a:headEnd/>
            <a:tailEnd/>
          </a:ln>
        </p:spPr>
        <p:txBody>
          <a:bodyPr>
            <a:spAutoFit/>
          </a:bodyPr>
          <a:lstStyle/>
          <a:p>
            <a:pPr eaLnBrk="0" hangingPunct="0">
              <a:spcBef>
                <a:spcPct val="50000"/>
              </a:spcBef>
            </a:pPr>
            <a:r>
              <a:rPr lang="en-US" sz="2000" b="1">
                <a:latin typeface="Times New Roman" pitchFamily="18" charset="0"/>
              </a:rPr>
              <a:t>Submitted To:				              Submitted By:</a:t>
            </a:r>
          </a:p>
          <a:p>
            <a:pPr eaLnBrk="0" hangingPunct="0"/>
            <a:r>
              <a:rPr lang="en-US" b="1">
                <a:latin typeface="Times New Roman" pitchFamily="18" charset="0"/>
              </a:rPr>
              <a:t>www.studymafia.org                                                         www.studymafia.org               </a:t>
            </a:r>
          </a:p>
        </p:txBody>
      </p:sp>
      <p:sp>
        <p:nvSpPr>
          <p:cNvPr id="13318" name="Rectangle 8"/>
          <p:cNvSpPr>
            <a:spLocks noChangeArrowheads="1"/>
          </p:cNvSpPr>
          <p:nvPr/>
        </p:nvSpPr>
        <p:spPr bwMode="auto">
          <a:xfrm>
            <a:off x="1752600" y="2362200"/>
            <a:ext cx="4953000" cy="2246769"/>
          </a:xfrm>
          <a:prstGeom prst="rect">
            <a:avLst/>
          </a:prstGeom>
          <a:noFill/>
          <a:ln w="9525">
            <a:noFill/>
            <a:miter lim="800000"/>
            <a:headEnd/>
            <a:tailEnd/>
          </a:ln>
        </p:spPr>
        <p:txBody>
          <a:bodyPr>
            <a:spAutoFit/>
          </a:bodyPr>
          <a:lstStyle/>
          <a:p>
            <a:pPr algn="ctr" eaLnBrk="0" hangingPunct="0"/>
            <a:r>
              <a:rPr lang="en-US" sz="3200" b="1" dirty="0">
                <a:solidFill>
                  <a:srgbClr val="FF0000"/>
                </a:solidFill>
                <a:latin typeface="Times New Roman" pitchFamily="18" charset="0"/>
              </a:rPr>
              <a:t>Seminar</a:t>
            </a:r>
          </a:p>
          <a:p>
            <a:pPr algn="ctr" eaLnBrk="0" hangingPunct="0"/>
            <a:r>
              <a:rPr lang="en-US" sz="3200" b="1" dirty="0">
                <a:solidFill>
                  <a:srgbClr val="FF0000"/>
                </a:solidFill>
                <a:latin typeface="Times New Roman" pitchFamily="18" charset="0"/>
              </a:rPr>
              <a:t> On</a:t>
            </a:r>
          </a:p>
          <a:p>
            <a:pPr algn="ctr" eaLnBrk="0" hangingPunct="0"/>
            <a:r>
              <a:rPr lang="en-US" sz="4000" dirty="0">
                <a:solidFill>
                  <a:srgbClr val="CC0000"/>
                </a:solidFill>
              </a:rPr>
              <a:t> </a:t>
            </a:r>
            <a:r>
              <a:rPr lang="en-US" sz="3600" b="1" dirty="0">
                <a:solidFill>
                  <a:srgbClr val="FF0000"/>
                </a:solidFill>
              </a:rPr>
              <a:t>Brand management</a:t>
            </a:r>
            <a:endParaRPr lang="en-US" sz="3600" b="1" dirty="0">
              <a:solidFill>
                <a:srgbClr val="FF0000"/>
              </a:solidFill>
              <a:latin typeface="Times New Roman" pitchFamily="18" charset="0"/>
            </a:endParaRPr>
          </a:p>
          <a:p>
            <a:pPr algn="ctr" eaLnBrk="0" hangingPunct="0"/>
            <a:r>
              <a:rPr lang="en-US" sz="3600" b="1" dirty="0">
                <a:solidFill>
                  <a:srgbClr val="FF0000"/>
                </a:solidFill>
                <a:latin typeface="Times New Roman" pitchFamily="18" charset="0"/>
              </a:rPr>
              <a:t> </a:t>
            </a:r>
            <a:r>
              <a:rPr lang="en-US" sz="2000" b="1" dirty="0">
                <a:solidFill>
                  <a:srgbClr val="CC0000"/>
                </a:solidFill>
              </a:rPr>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p:txBody>
          <a:bodyPr anchor="ctr"/>
          <a:lstStyle/>
          <a:p>
            <a:r>
              <a:rPr lang="en-US"/>
              <a:t> </a:t>
            </a:r>
            <a:br>
              <a:rPr lang="en-US"/>
            </a:br>
            <a:r>
              <a:rPr lang="en-US" b="1"/>
              <a:t>References</a:t>
            </a:r>
            <a:r>
              <a:rPr lang="en-US"/>
              <a:t/>
            </a:r>
            <a:br>
              <a:rPr lang="en-US"/>
            </a:br>
            <a:endParaRPr lang="en-US"/>
          </a:p>
        </p:txBody>
      </p:sp>
      <p:sp>
        <p:nvSpPr>
          <p:cNvPr id="16387" name="Content Placeholder 2"/>
          <p:cNvSpPr>
            <a:spLocks noGrp="1"/>
          </p:cNvSpPr>
          <p:nvPr>
            <p:ph idx="4294967295"/>
          </p:nvPr>
        </p:nvSpPr>
        <p:spPr/>
        <p:txBody>
          <a:bodyPr/>
          <a:lstStyle/>
          <a:p>
            <a:r>
              <a:rPr lang="en-US" u="sng">
                <a:latin typeface="Times New Roman" pitchFamily="18" charset="0"/>
                <a:cs typeface="Times New Roman" pitchFamily="18" charset="0"/>
                <a:hlinkClick r:id="rId2"/>
              </a:rPr>
              <a:t>www.studymafia.org</a:t>
            </a:r>
            <a:endParaRPr lang="en-US" u="sng">
              <a:latin typeface="Times New Roman" pitchFamily="18" charset="0"/>
              <a:cs typeface="Times New Roman" pitchFamily="18" charset="0"/>
            </a:endParaRPr>
          </a:p>
          <a:p>
            <a:r>
              <a:rPr lang="en-US" u="sng">
                <a:latin typeface="Times New Roman" pitchFamily="18" charset="0"/>
                <a:cs typeface="Times New Roman" pitchFamily="18" charset="0"/>
                <a:hlinkClick r:id="rId3"/>
              </a:rPr>
              <a:t>www.google.com</a:t>
            </a:r>
            <a:endParaRPr lang="en-US">
              <a:latin typeface="Times New Roman" pitchFamily="18" charset="0"/>
              <a:cs typeface="Times New Roman" pitchFamily="18" charset="0"/>
            </a:endParaRPr>
          </a:p>
          <a:p>
            <a:r>
              <a:rPr lang="en-US" u="sng">
                <a:latin typeface="Times New Roman" pitchFamily="18" charset="0"/>
                <a:cs typeface="Times New Roman" pitchFamily="18" charset="0"/>
                <a:hlinkClick r:id="rId4"/>
              </a:rPr>
              <a:t>www.wikipedia.com</a:t>
            </a:r>
            <a:endParaRPr lang="en-US">
              <a:latin typeface="Times New Roman" pitchFamily="18" charset="0"/>
              <a:cs typeface="Times New Roman" pitchFamily="18" charset="0"/>
            </a:endParaRPr>
          </a:p>
          <a:p>
            <a:pPr>
              <a:buFont typeface="Wingdings" pitchFamily="2" charset="2"/>
              <a:buNone/>
            </a:pPr>
            <a:endParaRPr lang="en-US">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457200" y="2895600"/>
            <a:ext cx="8229600" cy="1295400"/>
          </a:xfrm>
        </p:spPr>
        <p:txBody>
          <a:bodyPr anchor="ctr"/>
          <a:lstStyle/>
          <a:p>
            <a:r>
              <a:rPr lang="en-US" sz="9200"/>
              <a:t>THANKS</a:t>
            </a:r>
            <a:r>
              <a:rPr lang="en-US"/>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CONTENT </a:t>
            </a:r>
          </a:p>
        </p:txBody>
      </p:sp>
      <p:sp>
        <p:nvSpPr>
          <p:cNvPr id="26627" name="Rectangle 3"/>
          <p:cNvSpPr>
            <a:spLocks noGrp="1" noChangeArrowheads="1"/>
          </p:cNvSpPr>
          <p:nvPr>
            <p:ph type="body" idx="1"/>
          </p:nvPr>
        </p:nvSpPr>
        <p:spPr/>
        <p:txBody>
          <a:bodyPr/>
          <a:lstStyle/>
          <a:p>
            <a:r>
              <a:rPr lang="en-US" sz="2400" dirty="0">
                <a:latin typeface="Times New Roman" pitchFamily="18" charset="0"/>
                <a:cs typeface="Times New Roman" pitchFamily="18" charset="0"/>
              </a:rPr>
              <a:t>Introduction</a:t>
            </a:r>
          </a:p>
          <a:p>
            <a:r>
              <a:rPr lang="en-US" sz="2400" dirty="0">
                <a:latin typeface="Times New Roman" pitchFamily="18" charset="0"/>
                <a:cs typeface="Times New Roman" pitchFamily="18" charset="0"/>
              </a:rPr>
              <a:t>History</a:t>
            </a:r>
          </a:p>
          <a:p>
            <a:r>
              <a:rPr lang="en-US" sz="2400" dirty="0">
                <a:latin typeface="Times New Roman" pitchFamily="18" charset="0"/>
                <a:cs typeface="Times New Roman" pitchFamily="18" charset="0"/>
              </a:rPr>
              <a:t>Responsibilities</a:t>
            </a:r>
          </a:p>
          <a:p>
            <a:r>
              <a:rPr lang="en-US" sz="2400" dirty="0">
                <a:latin typeface="Times New Roman" pitchFamily="18" charset="0"/>
                <a:cs typeface="Times New Roman" pitchFamily="18" charset="0"/>
              </a:rPr>
              <a:t>Types </a:t>
            </a:r>
          </a:p>
          <a:p>
            <a:r>
              <a:rPr lang="en-US" sz="2400" dirty="0">
                <a:latin typeface="Times New Roman" pitchFamily="18" charset="0"/>
                <a:cs typeface="Times New Roman" pitchFamily="18" charset="0"/>
              </a:rPr>
              <a:t>Process</a:t>
            </a:r>
          </a:p>
          <a:p>
            <a:r>
              <a:rPr lang="en-US" sz="2400" dirty="0">
                <a:latin typeface="Times New Roman" pitchFamily="18" charset="0"/>
                <a:cs typeface="Times New Roman" pitchFamily="18" charset="0"/>
              </a:rPr>
              <a:t>Conclusion </a:t>
            </a:r>
          </a:p>
          <a:p>
            <a:r>
              <a:rPr lang="en-US" sz="2400" dirty="0">
                <a:latin typeface="Times New Roman" pitchFamily="18" charset="0"/>
                <a:cs typeface="Times New Roman" pitchFamily="18" charset="0"/>
              </a:rPr>
              <a:t>References </a:t>
            </a:r>
            <a:r>
              <a:rPr lang="en-US" sz="2400" dirty="0"/>
              <a:t/>
            </a:r>
            <a:br>
              <a:rPr lang="en-US" sz="2400" dirty="0"/>
            </a:b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381000"/>
            <a:ext cx="7772400" cy="1470025"/>
          </a:xfrm>
        </p:spPr>
        <p:txBody>
          <a:bodyPr/>
          <a:lstStyle/>
          <a:p>
            <a:r>
              <a:rPr lang="en-US" b="1" u="sng"/>
              <a:t>Introduction</a:t>
            </a:r>
          </a:p>
        </p:txBody>
      </p:sp>
      <p:sp>
        <p:nvSpPr>
          <p:cNvPr id="2051" name="Rectangle 3"/>
          <p:cNvSpPr>
            <a:spLocks noGrp="1" noChangeArrowheads="1"/>
          </p:cNvSpPr>
          <p:nvPr>
            <p:ph type="subTitle" idx="1"/>
          </p:nvPr>
        </p:nvSpPr>
        <p:spPr>
          <a:xfrm>
            <a:off x="609600" y="1752600"/>
            <a:ext cx="8229600" cy="4800600"/>
          </a:xfrm>
        </p:spPr>
        <p:txBody>
          <a:bodyPr/>
          <a:lstStyle/>
          <a:p>
            <a:pPr>
              <a:lnSpc>
                <a:spcPct val="80000"/>
              </a:lnSpc>
            </a:pPr>
            <a:r>
              <a:rPr lang="en-US" sz="2000">
                <a:latin typeface="Times New Roman" pitchFamily="18" charset="0"/>
                <a:cs typeface="Times New Roman" pitchFamily="18" charset="0"/>
              </a:rPr>
              <a:t>To improve the quality and consistency of the brand names we share with our customers, Lowe’s has implemented a new process to control the brand name field. </a:t>
            </a:r>
          </a:p>
          <a:p>
            <a:pPr>
              <a:lnSpc>
                <a:spcPct val="80000"/>
              </a:lnSpc>
            </a:pPr>
            <a:endParaRPr lang="en-US" sz="2000">
              <a:latin typeface="Times New Roman" pitchFamily="18" charset="0"/>
              <a:cs typeface="Times New Roman" pitchFamily="18" charset="0"/>
            </a:endParaRPr>
          </a:p>
          <a:p>
            <a:pPr>
              <a:lnSpc>
                <a:spcPct val="80000"/>
              </a:lnSpc>
            </a:pPr>
            <a:r>
              <a:rPr lang="en-US" sz="2000">
                <a:latin typeface="Times New Roman" pitchFamily="18" charset="0"/>
                <a:cs typeface="Times New Roman" pitchFamily="18" charset="0"/>
              </a:rPr>
              <a:t>In the past, vendors could submit their brand name any way they wanted, which meant there were frequent errors and inconsistencies in how the brand was presented. Because this data is used for selling tools such as Lowes. COM, customers would be confused by the different versions of the same brand name. </a:t>
            </a:r>
          </a:p>
          <a:p>
            <a:pPr>
              <a:lnSpc>
                <a:spcPct val="80000"/>
              </a:lnSpc>
            </a:pPr>
            <a:endParaRPr lang="en-US" sz="2000">
              <a:latin typeface="Times New Roman" pitchFamily="18" charset="0"/>
              <a:cs typeface="Times New Roman" pitchFamily="18" charset="0"/>
            </a:endParaRPr>
          </a:p>
          <a:p>
            <a:pPr>
              <a:lnSpc>
                <a:spcPct val="80000"/>
              </a:lnSpc>
            </a:pPr>
            <a:endParaRPr 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sz="3800" b="1" u="sng"/>
              <a:t>History</a:t>
            </a:r>
            <a:r>
              <a:rPr lang="en-US" sz="3800" b="1"/>
              <a:t/>
            </a:r>
            <a:br>
              <a:rPr lang="en-US" sz="3800" b="1"/>
            </a:br>
            <a:endParaRPr lang="en-US" sz="3800" b="1"/>
          </a:p>
        </p:txBody>
      </p:sp>
      <p:sp>
        <p:nvSpPr>
          <p:cNvPr id="3075" name="Rectangle 3"/>
          <p:cNvSpPr>
            <a:spLocks noGrp="1" noChangeArrowheads="1"/>
          </p:cNvSpPr>
          <p:nvPr>
            <p:ph type="body" idx="1"/>
          </p:nvPr>
        </p:nvSpPr>
        <p:spPr/>
        <p:txBody>
          <a:bodyPr/>
          <a:lstStyle/>
          <a:p>
            <a:pPr>
              <a:lnSpc>
                <a:spcPct val="80000"/>
              </a:lnSpc>
            </a:pPr>
            <a:r>
              <a:rPr lang="en-US" sz="2200">
                <a:latin typeface="Times New Roman" pitchFamily="18" charset="0"/>
                <a:cs typeface="Times New Roman" pitchFamily="18" charset="0"/>
              </a:rPr>
              <a:t>In 1872, on the eve of a national depression, the people in the tiny community of Eugene City decided to build a university for the state of Oregon. They thought it would be good not only for the future of their children but also for the future of the town. </a:t>
            </a:r>
          </a:p>
          <a:p>
            <a:pPr>
              <a:lnSpc>
                <a:spcPct val="80000"/>
              </a:lnSpc>
            </a:pPr>
            <a:endParaRPr lang="en-US" sz="2200">
              <a:latin typeface="Times New Roman" pitchFamily="18" charset="0"/>
              <a:cs typeface="Times New Roman" pitchFamily="18" charset="0"/>
            </a:endParaRPr>
          </a:p>
          <a:p>
            <a:pPr>
              <a:lnSpc>
                <a:spcPct val="80000"/>
              </a:lnSpc>
            </a:pPr>
            <a:r>
              <a:rPr lang="en-US" sz="2200">
                <a:latin typeface="Times New Roman" pitchFamily="18" charset="0"/>
                <a:cs typeface="Times New Roman" pitchFamily="18" charset="0"/>
              </a:rPr>
              <a:t>The city's leaders thought a university would bring both economic and social development to the community. The people of the town paid for the construction with private donations. </a:t>
            </a:r>
          </a:p>
          <a:p>
            <a:pPr>
              <a:lnSpc>
                <a:spcPct val="80000"/>
              </a:lnSpc>
            </a:pPr>
            <a:endParaRPr lang="en-US" sz="2200">
              <a:latin typeface="Times New Roman" pitchFamily="18" charset="0"/>
              <a:cs typeface="Times New Roman" pitchFamily="18" charset="0"/>
            </a:endParaRPr>
          </a:p>
          <a:p>
            <a:pPr>
              <a:lnSpc>
                <a:spcPct val="80000"/>
              </a:lnSpc>
            </a:pPr>
            <a:r>
              <a:rPr lang="en-US" sz="2200">
                <a:latin typeface="Times New Roman" pitchFamily="18" charset="0"/>
                <a:cs typeface="Times New Roman" pitchFamily="18" charset="0"/>
              </a:rPr>
              <a:t>They canvassed for cash contributions, held bake sales, farmers donated bushels of wheat or livestock to be converted into cash for the university effort. Others gave their services or day labor to help in the construction. By 1876, enough of the construction had been completed to allow classes to begin.</a:t>
            </a:r>
            <a:r>
              <a:rPr lang="en-US" sz="200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sz="3800"/>
              <a:t> </a:t>
            </a:r>
            <a:r>
              <a:rPr lang="en-US" sz="3800" b="1" u="sng"/>
              <a:t>Responsibilities</a:t>
            </a:r>
            <a:r>
              <a:rPr lang="en-US" sz="3800" b="1"/>
              <a:t/>
            </a:r>
            <a:br>
              <a:rPr lang="en-US" sz="3800" b="1"/>
            </a:br>
            <a:endParaRPr lang="en-US" sz="3800" b="1"/>
          </a:p>
        </p:txBody>
      </p:sp>
      <p:sp>
        <p:nvSpPr>
          <p:cNvPr id="4099" name="Rectangle 3"/>
          <p:cNvSpPr>
            <a:spLocks noGrp="1" noChangeArrowheads="1"/>
          </p:cNvSpPr>
          <p:nvPr>
            <p:ph type="body" idx="1"/>
          </p:nvPr>
        </p:nvSpPr>
        <p:spPr/>
        <p:txBody>
          <a:bodyPr/>
          <a:lstStyle/>
          <a:p>
            <a:pPr>
              <a:lnSpc>
                <a:spcPct val="80000"/>
              </a:lnSpc>
              <a:buFont typeface="Wingdings" pitchFamily="2" charset="2"/>
              <a:buNone/>
            </a:pPr>
            <a:r>
              <a:rPr lang="en-US" sz="2600">
                <a:latin typeface="Times New Roman" pitchFamily="18" charset="0"/>
                <a:cs typeface="Times New Roman" pitchFamily="18" charset="0"/>
              </a:rPr>
              <a:t>    • Monitor, measure and manage brand equity/strength</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Increase brand awareness, relevant differentiation, value, accessibility and emotional connection</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Develop brand plan</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Monitor progress against brand plan</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Be responsible for results against brand plan</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Drive brand understanding and support throughout the organization</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Champion/drive initiatives that support delivery of the brand promise</a:t>
            </a:r>
            <a:br>
              <a:rPr lang="en-US" sz="2600">
                <a:latin typeface="Times New Roman" pitchFamily="18" charset="0"/>
                <a:cs typeface="Times New Roman" pitchFamily="18" charset="0"/>
              </a:rPr>
            </a:br>
            <a:r>
              <a:rPr lang="en-US" sz="2600">
                <a:latin typeface="Times New Roman" pitchFamily="18" charset="0"/>
                <a:cs typeface="Times New Roman" pitchFamily="18" charset="0"/>
              </a:rPr>
              <a:t>• Brand messaging – elevator speech, tagline, campaign themes, proof points, etc.</a:t>
            </a:r>
            <a:br>
              <a:rPr lang="en-US" sz="2600">
                <a:latin typeface="Times New Roman" pitchFamily="18" charset="0"/>
                <a:cs typeface="Times New Roman" pitchFamily="18" charset="0"/>
              </a:rPr>
            </a:br>
            <a:endParaRPr lang="en-US" sz="260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800" b="1" u="sng"/>
              <a:t>Types</a:t>
            </a:r>
            <a:r>
              <a:rPr lang="en-US" sz="3800" b="1"/>
              <a:t/>
            </a:r>
            <a:br>
              <a:rPr lang="en-US" sz="3800" b="1"/>
            </a:br>
            <a:endParaRPr lang="en-US" sz="3800" b="1"/>
          </a:p>
        </p:txBody>
      </p:sp>
      <p:sp>
        <p:nvSpPr>
          <p:cNvPr id="5123" name="Rectangle 3"/>
          <p:cNvSpPr>
            <a:spLocks noGrp="1" noChangeArrowheads="1"/>
          </p:cNvSpPr>
          <p:nvPr>
            <p:ph type="body" idx="1"/>
          </p:nvPr>
        </p:nvSpPr>
        <p:spPr/>
        <p:txBody>
          <a:bodyPr/>
          <a:lstStyle/>
          <a:p>
            <a:r>
              <a:rPr lang="en-US" altLang="ja-JP" sz="2100" b="1">
                <a:latin typeface="Times New Roman" pitchFamily="18" charset="0"/>
                <a:ea typeface="ＭＳ Ｐゴシック" pitchFamily="34" charset="-128"/>
                <a:cs typeface="Times New Roman" pitchFamily="18" charset="0"/>
              </a:rPr>
              <a:t>Product brands –</a:t>
            </a:r>
            <a:r>
              <a:rPr lang="en-US" altLang="ja-JP" sz="2100">
                <a:latin typeface="Times New Roman" pitchFamily="18" charset="0"/>
                <a:ea typeface="ＭＳ Ｐゴシック" pitchFamily="34" charset="-128"/>
                <a:cs typeface="Times New Roman" pitchFamily="18" charset="0"/>
              </a:rPr>
              <a:t> These are the fast-moving inexpensive consumer goods (e.g. drinks, personal care products, confectionary, etc.) and the big-ticket expensive items (e.g. jewellery, appliances, and cars).</a:t>
            </a:r>
          </a:p>
          <a:p>
            <a:r>
              <a:rPr lang="en-US" altLang="ja-JP" sz="2100" b="1">
                <a:latin typeface="Times New Roman" pitchFamily="18" charset="0"/>
                <a:ea typeface="ＭＳ Ｐゴシック" pitchFamily="34" charset="-128"/>
                <a:cs typeface="Times New Roman" pitchFamily="18" charset="0"/>
              </a:rPr>
              <a:t>Service brands</a:t>
            </a:r>
            <a:r>
              <a:rPr lang="en-US" altLang="ja-JP" sz="2100">
                <a:latin typeface="Times New Roman" pitchFamily="18" charset="0"/>
                <a:ea typeface="ＭＳ Ｐゴシック" pitchFamily="34" charset="-128"/>
                <a:cs typeface="Times New Roman" pitchFamily="18" charset="0"/>
              </a:rPr>
              <a:t> – To brand something you cannot touch and something that is delivered directly by employees is never easy. This is because in this type of brand, the service is essentially the thing that represents the brand.</a:t>
            </a:r>
            <a:r>
              <a:rPr lang="en-US" altLang="ja-JP">
                <a:ea typeface="ＭＳ Ｐゴシック" pitchFamily="34" charset="-128"/>
                <a:cs typeface="Times New Roman" pitchFamily="18" charset="0"/>
              </a:rPr>
              <a:t> </a:t>
            </a:r>
            <a:r>
              <a:rPr lang="en-US" altLang="ja-JP" sz="4300">
                <a:ea typeface="ＭＳ Ｐゴシック" pitchFamily="34" charset="-128"/>
                <a:cs typeface="Times New Roman" pitchFamily="18" charset="0"/>
              </a:rPr>
              <a:t> </a:t>
            </a:r>
            <a:endParaRPr lang="en-US" sz="4300">
              <a:ea typeface="ＭＳ Ｐゴシック" pitchFamily="34" charset="-128"/>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b="1" u="sng"/>
              <a:t>Process</a:t>
            </a:r>
          </a:p>
        </p:txBody>
      </p:sp>
      <p:sp>
        <p:nvSpPr>
          <p:cNvPr id="8195" name="Rectangle 3"/>
          <p:cNvSpPr>
            <a:spLocks noGrp="1" noChangeArrowheads="1"/>
          </p:cNvSpPr>
          <p:nvPr>
            <p:ph type="body" idx="1"/>
          </p:nvPr>
        </p:nvSpPr>
        <p:spPr/>
        <p:txBody>
          <a:bodyPr/>
          <a:lstStyle/>
          <a:p>
            <a:pPr>
              <a:buFont typeface="Wingdings" pitchFamily="2" charset="2"/>
              <a:buNone/>
            </a:pPr>
            <a:r>
              <a:rPr lang="en-US" altLang="ja-JP" sz="2400">
                <a:latin typeface="Times New Roman" pitchFamily="18" charset="0"/>
                <a:ea typeface="ＭＳ Ｐゴシック" pitchFamily="34" charset="-128"/>
                <a:cs typeface="Times New Roman" pitchFamily="18" charset="0"/>
              </a:rPr>
              <a:t>   • Identifying/defining your most important customers</a:t>
            </a:r>
            <a:br>
              <a:rPr lang="en-US" altLang="ja-JP" sz="2400">
                <a:latin typeface="Times New Roman" pitchFamily="18" charset="0"/>
                <a:ea typeface="ＭＳ Ｐゴシック" pitchFamily="34" charset="-128"/>
                <a:cs typeface="Times New Roman" pitchFamily="18" charset="0"/>
              </a:rPr>
            </a:br>
            <a:r>
              <a:rPr lang="en-US" altLang="ja-JP" sz="2400">
                <a:latin typeface="Times New Roman" pitchFamily="18" charset="0"/>
                <a:ea typeface="ＭＳ Ｐゴシック" pitchFamily="34" charset="-128"/>
                <a:cs typeface="Times New Roman" pitchFamily="18" charset="0"/>
              </a:rPr>
              <a:t>• Understanding what motivates your customers and what could cause them to choose your brand over your competitors’ brands</a:t>
            </a:r>
            <a:br>
              <a:rPr lang="en-US" altLang="ja-JP" sz="2400">
                <a:latin typeface="Times New Roman" pitchFamily="18" charset="0"/>
                <a:ea typeface="ＭＳ Ｐゴシック" pitchFamily="34" charset="-128"/>
                <a:cs typeface="Times New Roman" pitchFamily="18" charset="0"/>
              </a:rPr>
            </a:br>
            <a:r>
              <a:rPr lang="en-US" altLang="ja-JP" sz="2400">
                <a:latin typeface="Times New Roman" pitchFamily="18" charset="0"/>
                <a:ea typeface="ＭＳ Ｐゴシック" pitchFamily="34" charset="-128"/>
                <a:cs typeface="Times New Roman" pitchFamily="18" charset="0"/>
              </a:rPr>
              <a:t>• Carefully selecting a brand position that could provide your organization with marketplace advantages</a:t>
            </a:r>
            <a:r>
              <a:rPr lang="en-US" altLang="ja-JP" sz="3900">
                <a:ea typeface="ＭＳ Ｐゴシック" pitchFamily="34" charset="-128"/>
                <a:cs typeface="Times New Roman" pitchFamily="18" charset="0"/>
              </a:rPr>
              <a:t> </a:t>
            </a:r>
            <a:r>
              <a:rPr lang="en-US" altLang="ja-JP">
                <a:ea typeface="ＭＳ Ｐゴシック" pitchFamily="34" charset="-128"/>
                <a:cs typeface="Times New Roman" pitchFamily="18" charset="0"/>
              </a:rPr>
              <a:t/>
            </a:r>
            <a:br>
              <a:rPr lang="en-US" altLang="ja-JP">
                <a:ea typeface="ＭＳ Ｐゴシック" pitchFamily="34" charset="-128"/>
                <a:cs typeface="Times New Roman" pitchFamily="18" charset="0"/>
              </a:rPr>
            </a:br>
            <a:endParaRPr lang="en-US">
              <a:ea typeface="ＭＳ Ｐゴシック" pitchFamily="34" charset="-128"/>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u="sng"/>
              <a:t>Process…</a:t>
            </a:r>
          </a:p>
        </p:txBody>
      </p:sp>
      <p:sp>
        <p:nvSpPr>
          <p:cNvPr id="9219" name="Rectangle 3"/>
          <p:cNvSpPr>
            <a:spLocks noGrp="1" noChangeArrowheads="1"/>
          </p:cNvSpPr>
          <p:nvPr>
            <p:ph type="body" idx="1"/>
          </p:nvPr>
        </p:nvSpPr>
        <p:spPr/>
        <p:txBody>
          <a:bodyPr/>
          <a:lstStyle/>
          <a:p>
            <a:pPr>
              <a:buFont typeface="Wingdings" pitchFamily="2" charset="2"/>
              <a:buNone/>
            </a:pPr>
            <a:r>
              <a:rPr lang="en-US" sz="2100">
                <a:latin typeface="Times New Roman" pitchFamily="18" charset="0"/>
                <a:cs typeface="Times New Roman" pitchFamily="18" charset="0"/>
              </a:rPr>
              <a:t>   • Developing an integrated launch and ongoing marketing plan</a:t>
            </a:r>
            <a:br>
              <a:rPr lang="en-US" sz="2100">
                <a:latin typeface="Times New Roman" pitchFamily="18" charset="0"/>
                <a:cs typeface="Times New Roman" pitchFamily="18" charset="0"/>
              </a:rPr>
            </a:br>
            <a:r>
              <a:rPr lang="en-US" sz="2100">
                <a:latin typeface="Times New Roman" pitchFamily="18" charset="0"/>
                <a:cs typeface="Times New Roman" pitchFamily="18" charset="0"/>
              </a:rPr>
              <a:t>• Reinforcing your brand’s promise at each point of customer contact</a:t>
            </a:r>
            <a:br>
              <a:rPr lang="en-US" sz="2100">
                <a:latin typeface="Times New Roman" pitchFamily="18" charset="0"/>
                <a:cs typeface="Times New Roman" pitchFamily="18" charset="0"/>
              </a:rPr>
            </a:br>
            <a:r>
              <a:rPr lang="en-US" sz="2100">
                <a:latin typeface="Times New Roman" pitchFamily="18" charset="0"/>
                <a:cs typeface="Times New Roman" pitchFamily="18" charset="0"/>
              </a:rPr>
              <a:t>• Measuring the ongoing equity of the brand and making adjustments as necessary.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800" b="1" u="sng"/>
              <a:t>CONCLUSION</a:t>
            </a:r>
            <a:r>
              <a:rPr lang="en-US" sz="3800" b="1"/>
              <a:t/>
            </a:r>
            <a:br>
              <a:rPr lang="en-US" sz="3800" b="1"/>
            </a:br>
            <a:endParaRPr lang="en-US" sz="3800" b="1"/>
          </a:p>
        </p:txBody>
      </p:sp>
      <p:sp>
        <p:nvSpPr>
          <p:cNvPr id="11267" name="Rectangle 3"/>
          <p:cNvSpPr>
            <a:spLocks noGrp="1" noChangeArrowheads="1"/>
          </p:cNvSpPr>
          <p:nvPr>
            <p:ph type="body" idx="1"/>
          </p:nvPr>
        </p:nvSpPr>
        <p:spPr/>
        <p:txBody>
          <a:bodyPr/>
          <a:lstStyle/>
          <a:p>
            <a:pPr>
              <a:lnSpc>
                <a:spcPct val="90000"/>
              </a:lnSpc>
            </a:pPr>
            <a:r>
              <a:rPr lang="en-US" altLang="ja-JP" sz="2100">
                <a:latin typeface="Times New Roman" pitchFamily="18" charset="0"/>
                <a:ea typeface="ＭＳ Ｐゴシック" pitchFamily="34" charset="-128"/>
                <a:cs typeface="Times New Roman" pitchFamily="18" charset="0"/>
              </a:rPr>
              <a:t>Done not by dissecting brand management into its specific components, but by illustrating the robustness of brand management when placed appropriately in an organization. </a:t>
            </a:r>
            <a:endParaRPr lang="en-US" sz="2100">
              <a:latin typeface="Times New Roman" pitchFamily="18" charset="0"/>
              <a:ea typeface="ＭＳ Ｐゴシック" pitchFamily="34" charset="-128"/>
              <a:cs typeface="Times New Roman" pitchFamily="18" charset="0"/>
            </a:endParaRPr>
          </a:p>
        </p:txBody>
      </p:sp>
    </p:spTree>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116</TotalTime>
  <Words>392</Words>
  <Application>Microsoft Office PowerPoint</Application>
  <PresentationFormat>On-screen Show (4:3)</PresentationFormat>
  <Paragraphs>43</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Garamond</vt:lpstr>
      <vt:lpstr>Times New Roman</vt:lpstr>
      <vt:lpstr>Wingdings</vt:lpstr>
      <vt:lpstr>Verdana</vt:lpstr>
      <vt:lpstr>Tahoma</vt:lpstr>
      <vt:lpstr>ＭＳ Ｐゴシック</vt:lpstr>
      <vt:lpstr>Edge</vt:lpstr>
      <vt:lpstr>Slide 1</vt:lpstr>
      <vt:lpstr>CONTENT </vt:lpstr>
      <vt:lpstr>Introduction</vt:lpstr>
      <vt:lpstr>History </vt:lpstr>
      <vt:lpstr> Responsibilities </vt:lpstr>
      <vt:lpstr>Types </vt:lpstr>
      <vt:lpstr>Process</vt:lpstr>
      <vt:lpstr>Process…</vt:lpstr>
      <vt:lpstr>CONCLUSION </vt:lpstr>
      <vt:lpstr>  References </vt:lpstr>
      <vt:lpstr>THANKS </vt:lpstr>
    </vt:vector>
  </TitlesOfParts>
  <Company>JBB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c s</dc:creator>
  <cp:lastModifiedBy>Sumit Thakur</cp:lastModifiedBy>
  <cp:revision>13</cp:revision>
  <dcterms:created xsi:type="dcterms:W3CDTF">2006-01-01T08:30:15Z</dcterms:created>
  <dcterms:modified xsi:type="dcterms:W3CDTF">2015-01-21T07:48:13Z</dcterms:modified>
</cp:coreProperties>
</file>