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6"/>
  </p:notesMasterIdLst>
  <p:handoutMasterIdLst>
    <p:handoutMasterId r:id="rId17"/>
  </p:handoutMasterIdLst>
  <p:sldIdLst>
    <p:sldId id="267" r:id="rId2"/>
    <p:sldId id="268" r:id="rId3"/>
    <p:sldId id="256" r:id="rId4"/>
    <p:sldId id="257" r:id="rId5"/>
    <p:sldId id="258" r:id="rId6"/>
    <p:sldId id="259" r:id="rId7"/>
    <p:sldId id="260" r:id="rId8"/>
    <p:sldId id="261" r:id="rId9"/>
    <p:sldId id="266" r:id="rId10"/>
    <p:sldId id="262" r:id="rId11"/>
    <p:sldId id="263" r:id="rId12"/>
    <p:sldId id="264" r:id="rId13"/>
    <p:sldId id="269" r:id="rId14"/>
    <p:sldId id="270"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cs typeface="+mn-cs"/>
              </a:defRPr>
            </a:lvl1pPr>
          </a:lstStyle>
          <a:p>
            <a:pPr>
              <a:defRPr/>
            </a:pPr>
            <a:fld id="{66A5C954-044E-48A4-A5BA-3EAF9FEED4DF}" type="datetimeFigureOut">
              <a:rPr lang="en-US"/>
              <a:pPr>
                <a:defRPr/>
              </a:pPr>
              <a:t>1/21/2015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cs typeface="+mn-cs"/>
              </a:defRPr>
            </a:lvl1pPr>
          </a:lstStyle>
          <a:p>
            <a:pPr>
              <a:defRPr/>
            </a:pPr>
            <a:r>
              <a:rPr lang="en-US"/>
              <a:t>www.studymafia.com</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cs typeface="+mn-cs"/>
              </a:defRPr>
            </a:lvl1pPr>
          </a:lstStyle>
          <a:p>
            <a:pPr>
              <a:defRPr/>
            </a:pPr>
            <a:fld id="{5EA8C49F-A314-4C3D-8857-05FBD7140BFA}" type="slidenum">
              <a:rPr lang="en-US"/>
              <a:pPr>
                <a:defRPr/>
              </a:pPr>
              <a:t>‹#›</a:t>
            </a:fld>
            <a:endParaRPr lang="en-US"/>
          </a:p>
        </p:txBody>
      </p:sp>
    </p:spTree>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cs typeface="+mn-cs"/>
              </a:defRPr>
            </a:lvl1pPr>
          </a:lstStyle>
          <a:p>
            <a:pPr>
              <a:defRPr/>
            </a:pPr>
            <a:fld id="{7C69528C-D6DF-4710-8E6D-E0767ECDCC64}" type="datetimeFigureOut">
              <a:rPr lang="en-US"/>
              <a:pPr>
                <a:defRPr/>
              </a:pPr>
              <a:t>1/21/2015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cs typeface="+mn-cs"/>
              </a:defRPr>
            </a:lvl1pPr>
          </a:lstStyle>
          <a:p>
            <a:pPr>
              <a:defRPr/>
            </a:pPr>
            <a:r>
              <a:rPr lang="en-US"/>
              <a:t>www.studymafia.com</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cs typeface="+mn-cs"/>
              </a:defRPr>
            </a:lvl1pPr>
          </a:lstStyle>
          <a:p>
            <a:pPr>
              <a:defRPr/>
            </a:pPr>
            <a:fld id="{571F0F71-96CA-4DBC-A29D-14F0598DB81F}" type="slidenum">
              <a:rPr lang="en-US"/>
              <a:pPr>
                <a:defRPr/>
              </a:pPr>
              <a:t>‹#›</a:t>
            </a:fld>
            <a:endParaRPr lang="en-US"/>
          </a:p>
        </p:txBody>
      </p:sp>
    </p:spTree>
  </p:cSld>
  <p:clrMap bg1="lt1" tx1="dk1" bg2="lt2" tx2="dk2" accent1="accent1" accent2="accent2" accent3="accent3" accent4="accent4" accent5="accent5" accent6="accent6" hlink="hlink" folHlink="folHlink"/>
  <p:hf sldNum="0" hdr="0" dt="0"/>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noTextEdit="1"/>
          </p:cNvSpPr>
          <p:nvPr>
            <p:ph type="sldImg"/>
          </p:nvPr>
        </p:nvSpPr>
        <p:spPr bwMode="auto">
          <a:noFill/>
          <a:ln>
            <a:solidFill>
              <a:srgbClr val="000000"/>
            </a:solidFill>
            <a:miter lim="800000"/>
            <a:headEnd/>
            <a:tailEnd/>
          </a:ln>
        </p:spPr>
      </p:sp>
      <p:sp>
        <p:nvSpPr>
          <p:cNvPr id="153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4"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a:t>www.studymafia.com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388"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a:t>www.studymafia.com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5842" name="Group 2"/>
          <p:cNvGrpSpPr>
            <a:grpSpLocks/>
          </p:cNvGrpSpPr>
          <p:nvPr/>
        </p:nvGrpSpPr>
        <p:grpSpPr bwMode="auto">
          <a:xfrm>
            <a:off x="0" y="0"/>
            <a:ext cx="9144000" cy="6858000"/>
            <a:chOff x="0" y="0"/>
            <a:chExt cx="5760" cy="4320"/>
          </a:xfrm>
        </p:grpSpPr>
        <p:sp>
          <p:nvSpPr>
            <p:cNvPr id="35843"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US" sz="2400">
                <a:latin typeface="Times New Roman" pitchFamily="18" charset="0"/>
              </a:endParaRPr>
            </a:p>
          </p:txBody>
        </p:sp>
        <p:sp>
          <p:nvSpPr>
            <p:cNvPr id="35844"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US" sz="2400">
                <a:latin typeface="Times New Roman" pitchFamily="18" charset="0"/>
              </a:endParaRPr>
            </a:p>
          </p:txBody>
        </p:sp>
        <p:grpSp>
          <p:nvGrpSpPr>
            <p:cNvPr id="35845" name="Group 5"/>
            <p:cNvGrpSpPr>
              <a:grpSpLocks/>
            </p:cNvGrpSpPr>
            <p:nvPr/>
          </p:nvGrpSpPr>
          <p:grpSpPr bwMode="auto">
            <a:xfrm>
              <a:off x="0" y="672"/>
              <a:ext cx="1806" cy="1989"/>
              <a:chOff x="0" y="672"/>
              <a:chExt cx="1806" cy="1989"/>
            </a:xfrm>
          </p:grpSpPr>
          <p:sp>
            <p:nvSpPr>
              <p:cNvPr id="35846"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US" sz="2400">
                  <a:latin typeface="Times New Roman" pitchFamily="18" charset="0"/>
                </a:endParaRPr>
              </a:p>
            </p:txBody>
          </p:sp>
          <p:sp>
            <p:nvSpPr>
              <p:cNvPr id="35847"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US" sz="2400">
                  <a:latin typeface="Times New Roman" pitchFamily="18" charset="0"/>
                </a:endParaRPr>
              </a:p>
            </p:txBody>
          </p:sp>
          <p:sp>
            <p:nvSpPr>
              <p:cNvPr id="35848"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US" sz="2400">
                  <a:latin typeface="Times New Roman" pitchFamily="18" charset="0"/>
                </a:endParaRPr>
              </a:p>
            </p:txBody>
          </p:sp>
          <p:sp>
            <p:nvSpPr>
              <p:cNvPr id="35849"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US" sz="2400">
                  <a:latin typeface="Times New Roman" pitchFamily="18" charset="0"/>
                </a:endParaRPr>
              </a:p>
            </p:txBody>
          </p:sp>
          <p:sp>
            <p:nvSpPr>
              <p:cNvPr id="35850"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US" sz="2400">
                  <a:latin typeface="Times New Roman" pitchFamily="18" charset="0"/>
                </a:endParaRPr>
              </a:p>
            </p:txBody>
          </p:sp>
          <p:sp>
            <p:nvSpPr>
              <p:cNvPr id="35851"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US" sz="2400">
                  <a:latin typeface="Times New Roman" pitchFamily="18" charset="0"/>
                </a:endParaRPr>
              </a:p>
            </p:txBody>
          </p:sp>
          <p:sp>
            <p:nvSpPr>
              <p:cNvPr id="35852"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US" sz="2400">
                  <a:latin typeface="Times New Roman" pitchFamily="18" charset="0"/>
                </a:endParaRPr>
              </a:p>
            </p:txBody>
          </p:sp>
          <p:sp>
            <p:nvSpPr>
              <p:cNvPr id="35853"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US" sz="2400">
                  <a:latin typeface="Times New Roman" pitchFamily="18" charset="0"/>
                </a:endParaRPr>
              </a:p>
            </p:txBody>
          </p:sp>
          <p:sp>
            <p:nvSpPr>
              <p:cNvPr id="35854"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US" sz="2400">
                  <a:latin typeface="Times New Roman" pitchFamily="18" charset="0"/>
                </a:endParaRPr>
              </a:p>
            </p:txBody>
          </p:sp>
          <p:sp>
            <p:nvSpPr>
              <p:cNvPr id="35855"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US" sz="2400">
                  <a:latin typeface="Times New Roman" pitchFamily="18" charset="0"/>
                </a:endParaRPr>
              </a:p>
            </p:txBody>
          </p:sp>
        </p:grpSp>
      </p:grpSp>
      <p:sp>
        <p:nvSpPr>
          <p:cNvPr id="35856" name="Rectangle 16"/>
          <p:cNvSpPr>
            <a:spLocks noGrp="1" noChangeArrowheads="1"/>
          </p:cNvSpPr>
          <p:nvPr>
            <p:ph type="dt" sz="half" idx="2"/>
          </p:nvPr>
        </p:nvSpPr>
        <p:spPr>
          <a:xfrm>
            <a:off x="457200" y="6248400"/>
            <a:ext cx="2133600" cy="457200"/>
          </a:xfrm>
        </p:spPr>
        <p:txBody>
          <a:bodyPr/>
          <a:lstStyle>
            <a:lvl1pPr>
              <a:defRPr/>
            </a:lvl1pPr>
          </a:lstStyle>
          <a:p>
            <a:fld id="{B857D2F7-7781-4345-8161-5A63ACC7C48B}" type="datetimeFigureOut">
              <a:rPr lang="en-US"/>
              <a:pPr/>
              <a:t>1/21/2015</a:t>
            </a:fld>
            <a:endParaRPr lang="en-US"/>
          </a:p>
        </p:txBody>
      </p:sp>
      <p:sp>
        <p:nvSpPr>
          <p:cNvPr id="35857" name="Rectangle 17"/>
          <p:cNvSpPr>
            <a:spLocks noGrp="1" noChangeArrowheads="1"/>
          </p:cNvSpPr>
          <p:nvPr>
            <p:ph type="ftr" sz="quarter" idx="3"/>
          </p:nvPr>
        </p:nvSpPr>
        <p:spPr/>
        <p:txBody>
          <a:bodyPr/>
          <a:lstStyle>
            <a:lvl1pPr>
              <a:defRPr/>
            </a:lvl1pPr>
          </a:lstStyle>
          <a:p>
            <a:endParaRPr lang="en-US"/>
          </a:p>
        </p:txBody>
      </p:sp>
      <p:sp>
        <p:nvSpPr>
          <p:cNvPr id="35858" name="Rectangle 18"/>
          <p:cNvSpPr>
            <a:spLocks noGrp="1" noChangeArrowheads="1"/>
          </p:cNvSpPr>
          <p:nvPr>
            <p:ph type="sldNum" sz="quarter" idx="4"/>
          </p:nvPr>
        </p:nvSpPr>
        <p:spPr/>
        <p:txBody>
          <a:bodyPr/>
          <a:lstStyle>
            <a:lvl1pPr>
              <a:defRPr/>
            </a:lvl1pPr>
          </a:lstStyle>
          <a:p>
            <a:fld id="{EB613803-86B9-4094-9301-606C3C9511B1}" type="slidenum">
              <a:rPr lang="en-US"/>
              <a:pPr/>
              <a:t>‹#›</a:t>
            </a:fld>
            <a:endParaRPr lang="en-US"/>
          </a:p>
        </p:txBody>
      </p:sp>
      <p:sp>
        <p:nvSpPr>
          <p:cNvPr id="3585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3586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A0328C5A-389B-4456-9FA7-6445E668F934}" type="slidenum">
              <a:rPr lang="en-US"/>
              <a:pPr/>
              <a:t>‹#›</a:t>
            </a:fld>
            <a:endParaRPr lang="en-US"/>
          </a:p>
        </p:txBody>
      </p:sp>
      <p:sp>
        <p:nvSpPr>
          <p:cNvPr id="6" name="Date Placeholder 5"/>
          <p:cNvSpPr>
            <a:spLocks noGrp="1"/>
          </p:cNvSpPr>
          <p:nvPr>
            <p:ph type="dt" sz="half" idx="12"/>
          </p:nvPr>
        </p:nvSpPr>
        <p:spPr/>
        <p:txBody>
          <a:bodyPr/>
          <a:lstStyle>
            <a:lvl1pPr>
              <a:defRPr/>
            </a:lvl1pPr>
          </a:lstStyle>
          <a:p>
            <a:fld id="{0AF44F47-DC47-4094-812A-14ECC6D0B614}" type="datetimeFigureOut">
              <a:rPr lang="en-US"/>
              <a:pPr/>
              <a:t>1/21/2015</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B947B54-13C3-41F1-A93F-E5C49EC33DE9}" type="slidenum">
              <a:rPr lang="en-US"/>
              <a:pPr/>
              <a:t>‹#›</a:t>
            </a:fld>
            <a:endParaRPr lang="en-US"/>
          </a:p>
        </p:txBody>
      </p:sp>
      <p:sp>
        <p:nvSpPr>
          <p:cNvPr id="6" name="Date Placeholder 5"/>
          <p:cNvSpPr>
            <a:spLocks noGrp="1"/>
          </p:cNvSpPr>
          <p:nvPr>
            <p:ph type="dt" sz="half" idx="12"/>
          </p:nvPr>
        </p:nvSpPr>
        <p:spPr/>
        <p:txBody>
          <a:bodyPr/>
          <a:lstStyle>
            <a:lvl1pPr>
              <a:defRPr/>
            </a:lvl1pPr>
          </a:lstStyle>
          <a:p>
            <a:fld id="{62165699-7B56-4C0B-A28F-811C6A1BA3A1}" type="datetimeFigureOut">
              <a:rPr lang="en-US"/>
              <a:pPr/>
              <a:t>1/21/2015</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55835ADF-3918-4294-A279-F6546DBE88D8}" type="slidenum">
              <a:rPr lang="en-US"/>
              <a:pPr/>
              <a:t>‹#›</a:t>
            </a:fld>
            <a:endParaRPr lang="en-US"/>
          </a:p>
        </p:txBody>
      </p:sp>
      <p:sp>
        <p:nvSpPr>
          <p:cNvPr id="6" name="Date Placeholder 5"/>
          <p:cNvSpPr>
            <a:spLocks noGrp="1"/>
          </p:cNvSpPr>
          <p:nvPr>
            <p:ph type="dt" sz="half" idx="12"/>
          </p:nvPr>
        </p:nvSpPr>
        <p:spPr/>
        <p:txBody>
          <a:bodyPr/>
          <a:lstStyle>
            <a:lvl1pPr>
              <a:defRPr/>
            </a:lvl1pPr>
          </a:lstStyle>
          <a:p>
            <a:fld id="{43AB27DE-0CF3-4239-A2A2-592265039160}" type="datetimeFigureOut">
              <a:rPr lang="en-US"/>
              <a:pPr/>
              <a:t>1/21/2015</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8382635-CB05-400E-A803-748A582C122D}" type="slidenum">
              <a:rPr lang="en-US"/>
              <a:pPr/>
              <a:t>‹#›</a:t>
            </a:fld>
            <a:endParaRPr lang="en-US"/>
          </a:p>
        </p:txBody>
      </p:sp>
      <p:sp>
        <p:nvSpPr>
          <p:cNvPr id="6" name="Date Placeholder 5"/>
          <p:cNvSpPr>
            <a:spLocks noGrp="1"/>
          </p:cNvSpPr>
          <p:nvPr>
            <p:ph type="dt" sz="half" idx="12"/>
          </p:nvPr>
        </p:nvSpPr>
        <p:spPr/>
        <p:txBody>
          <a:bodyPr/>
          <a:lstStyle>
            <a:lvl1pPr>
              <a:defRPr/>
            </a:lvl1pPr>
          </a:lstStyle>
          <a:p>
            <a:fld id="{9323F357-561A-458F-A508-1B6B8A99E5F5}" type="datetimeFigureOut">
              <a:rPr lang="en-US"/>
              <a:pPr/>
              <a:t>1/21/2015</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9152695-D85E-4498-BEB7-A9F87DD1BB1B}" type="slidenum">
              <a:rPr lang="en-US"/>
              <a:pPr/>
              <a:t>‹#›</a:t>
            </a:fld>
            <a:endParaRPr lang="en-US"/>
          </a:p>
        </p:txBody>
      </p:sp>
      <p:sp>
        <p:nvSpPr>
          <p:cNvPr id="7" name="Date Placeholder 6"/>
          <p:cNvSpPr>
            <a:spLocks noGrp="1"/>
          </p:cNvSpPr>
          <p:nvPr>
            <p:ph type="dt" sz="half" idx="12"/>
          </p:nvPr>
        </p:nvSpPr>
        <p:spPr/>
        <p:txBody>
          <a:bodyPr/>
          <a:lstStyle>
            <a:lvl1pPr>
              <a:defRPr/>
            </a:lvl1pPr>
          </a:lstStyle>
          <a:p>
            <a:fld id="{66EE793B-ACF1-45FC-8EF3-F34A11881FEF}" type="datetimeFigureOut">
              <a:rPr lang="en-US"/>
              <a:pPr/>
              <a:t>1/21/2015</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FF24C1D0-119A-41C9-9790-43C04F4278D9}" type="slidenum">
              <a:rPr lang="en-US"/>
              <a:pPr/>
              <a:t>‹#›</a:t>
            </a:fld>
            <a:endParaRPr lang="en-US"/>
          </a:p>
        </p:txBody>
      </p:sp>
      <p:sp>
        <p:nvSpPr>
          <p:cNvPr id="9" name="Date Placeholder 8"/>
          <p:cNvSpPr>
            <a:spLocks noGrp="1"/>
          </p:cNvSpPr>
          <p:nvPr>
            <p:ph type="dt" sz="half" idx="12"/>
          </p:nvPr>
        </p:nvSpPr>
        <p:spPr/>
        <p:txBody>
          <a:bodyPr/>
          <a:lstStyle>
            <a:lvl1pPr>
              <a:defRPr/>
            </a:lvl1pPr>
          </a:lstStyle>
          <a:p>
            <a:fld id="{71688E50-35DB-490E-97AA-FA0B58BAB403}" type="datetimeFigureOut">
              <a:rPr lang="en-US"/>
              <a:pPr/>
              <a:t>1/21/2015</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54D7B849-64E9-4867-ABA7-D033BBE23CB3}" type="slidenum">
              <a:rPr lang="en-US"/>
              <a:pPr/>
              <a:t>‹#›</a:t>
            </a:fld>
            <a:endParaRPr lang="en-US"/>
          </a:p>
        </p:txBody>
      </p:sp>
      <p:sp>
        <p:nvSpPr>
          <p:cNvPr id="5" name="Date Placeholder 4"/>
          <p:cNvSpPr>
            <a:spLocks noGrp="1"/>
          </p:cNvSpPr>
          <p:nvPr>
            <p:ph type="dt" sz="half" idx="12"/>
          </p:nvPr>
        </p:nvSpPr>
        <p:spPr/>
        <p:txBody>
          <a:bodyPr/>
          <a:lstStyle>
            <a:lvl1pPr>
              <a:defRPr/>
            </a:lvl1pPr>
          </a:lstStyle>
          <a:p>
            <a:fld id="{AED7A916-4F86-4326-A9FC-26E747FDC64A}" type="datetimeFigureOut">
              <a:rPr lang="en-US"/>
              <a:pPr/>
              <a:t>1/21/2015</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B97D5C18-F840-4E5D-911A-1168DFA9BF03}" type="slidenum">
              <a:rPr lang="en-US"/>
              <a:pPr/>
              <a:t>‹#›</a:t>
            </a:fld>
            <a:endParaRPr lang="en-US"/>
          </a:p>
        </p:txBody>
      </p:sp>
      <p:sp>
        <p:nvSpPr>
          <p:cNvPr id="4" name="Date Placeholder 3"/>
          <p:cNvSpPr>
            <a:spLocks noGrp="1"/>
          </p:cNvSpPr>
          <p:nvPr>
            <p:ph type="dt" sz="half" idx="12"/>
          </p:nvPr>
        </p:nvSpPr>
        <p:spPr/>
        <p:txBody>
          <a:bodyPr/>
          <a:lstStyle>
            <a:lvl1pPr>
              <a:defRPr/>
            </a:lvl1pPr>
          </a:lstStyle>
          <a:p>
            <a:fld id="{C7A28961-0AD9-41AD-AF94-A7419441450F}" type="datetimeFigureOut">
              <a:rPr lang="en-US"/>
              <a:pPr/>
              <a:t>1/21/2015</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4061C970-5A2A-44B4-AD87-16816BBDD091}" type="slidenum">
              <a:rPr lang="en-US"/>
              <a:pPr/>
              <a:t>‹#›</a:t>
            </a:fld>
            <a:endParaRPr lang="en-US"/>
          </a:p>
        </p:txBody>
      </p:sp>
      <p:sp>
        <p:nvSpPr>
          <p:cNvPr id="7" name="Date Placeholder 6"/>
          <p:cNvSpPr>
            <a:spLocks noGrp="1"/>
          </p:cNvSpPr>
          <p:nvPr>
            <p:ph type="dt" sz="half" idx="12"/>
          </p:nvPr>
        </p:nvSpPr>
        <p:spPr/>
        <p:txBody>
          <a:bodyPr/>
          <a:lstStyle>
            <a:lvl1pPr>
              <a:defRPr/>
            </a:lvl1pPr>
          </a:lstStyle>
          <a:p>
            <a:fld id="{48ADFA34-CA07-4C70-99C7-0B1BB46AF308}" type="datetimeFigureOut">
              <a:rPr lang="en-US"/>
              <a:pPr/>
              <a:t>1/21/2015</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55F4C7EF-B167-4F36-B2DC-2573C174E6E9}" type="slidenum">
              <a:rPr lang="en-US"/>
              <a:pPr/>
              <a:t>‹#›</a:t>
            </a:fld>
            <a:endParaRPr lang="en-US"/>
          </a:p>
        </p:txBody>
      </p:sp>
      <p:sp>
        <p:nvSpPr>
          <p:cNvPr id="7" name="Date Placeholder 6"/>
          <p:cNvSpPr>
            <a:spLocks noGrp="1"/>
          </p:cNvSpPr>
          <p:nvPr>
            <p:ph type="dt" sz="half" idx="12"/>
          </p:nvPr>
        </p:nvSpPr>
        <p:spPr/>
        <p:txBody>
          <a:bodyPr/>
          <a:lstStyle>
            <a:lvl1pPr>
              <a:defRPr/>
            </a:lvl1pPr>
          </a:lstStyle>
          <a:p>
            <a:fld id="{8A99D61D-48B1-47D5-8A7C-F37D8B33925A}" type="datetimeFigureOut">
              <a:rPr lang="en-US"/>
              <a:pPr/>
              <a:t>1/21/2015</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endParaRPr lang="en-US"/>
          </a:p>
        </p:txBody>
      </p:sp>
      <p:sp>
        <p:nvSpPr>
          <p:cNvPr id="34819"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fld id="{EDF49F8C-6916-4F63-82CB-E27E4BDABBF6}" type="slidenum">
              <a:rPr lang="en-US"/>
              <a:pPr/>
              <a:t>‹#›</a:t>
            </a:fld>
            <a:endParaRPr lang="en-US"/>
          </a:p>
        </p:txBody>
      </p:sp>
      <p:grpSp>
        <p:nvGrpSpPr>
          <p:cNvPr id="34820" name="Group 4"/>
          <p:cNvGrpSpPr>
            <a:grpSpLocks/>
          </p:cNvGrpSpPr>
          <p:nvPr/>
        </p:nvGrpSpPr>
        <p:grpSpPr bwMode="auto">
          <a:xfrm>
            <a:off x="0" y="0"/>
            <a:ext cx="9144000" cy="546100"/>
            <a:chOff x="0" y="0"/>
            <a:chExt cx="5760" cy="344"/>
          </a:xfrm>
        </p:grpSpPr>
        <p:sp>
          <p:nvSpPr>
            <p:cNvPr id="34821"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US" sz="2400">
                <a:latin typeface="Times New Roman" pitchFamily="18" charset="0"/>
              </a:endParaRPr>
            </a:p>
          </p:txBody>
        </p:sp>
        <p:sp>
          <p:nvSpPr>
            <p:cNvPr id="34822"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US" sz="2400">
                <a:latin typeface="Times New Roman" pitchFamily="18" charset="0"/>
              </a:endParaRPr>
            </a:p>
          </p:txBody>
        </p:sp>
        <p:sp>
          <p:nvSpPr>
            <p:cNvPr id="34823"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US">
                <a:solidFill>
                  <a:schemeClr val="hlink"/>
                </a:solidFill>
              </a:endParaRPr>
            </a:p>
          </p:txBody>
        </p:sp>
        <p:sp>
          <p:nvSpPr>
            <p:cNvPr id="34824"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US">
                <a:solidFill>
                  <a:schemeClr val="hlink"/>
                </a:solidFill>
              </a:endParaRPr>
            </a:p>
          </p:txBody>
        </p:sp>
        <p:sp>
          <p:nvSpPr>
            <p:cNvPr id="34825"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US">
                <a:solidFill>
                  <a:schemeClr val="accent2"/>
                </a:solidFill>
              </a:endParaRPr>
            </a:p>
          </p:txBody>
        </p:sp>
        <p:sp>
          <p:nvSpPr>
            <p:cNvPr id="34826"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US">
                <a:solidFill>
                  <a:schemeClr val="hlink"/>
                </a:solidFill>
              </a:endParaRPr>
            </a:p>
          </p:txBody>
        </p:sp>
        <p:sp>
          <p:nvSpPr>
            <p:cNvPr id="34827"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US" sz="2400">
                <a:latin typeface="Times New Roman" pitchFamily="18" charset="0"/>
              </a:endParaRPr>
            </a:p>
          </p:txBody>
        </p:sp>
        <p:sp>
          <p:nvSpPr>
            <p:cNvPr id="34828"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US">
                <a:solidFill>
                  <a:schemeClr val="accent2"/>
                </a:solidFill>
              </a:endParaRPr>
            </a:p>
          </p:txBody>
        </p:sp>
        <p:sp>
          <p:nvSpPr>
            <p:cNvPr id="34829"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US">
                <a:solidFill>
                  <a:schemeClr val="accent2"/>
                </a:solidFill>
              </a:endParaRPr>
            </a:p>
          </p:txBody>
        </p:sp>
      </p:grpSp>
      <p:sp>
        <p:nvSpPr>
          <p:cNvPr id="34830"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4831"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32"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fld id="{874C81B4-998E-4BAC-B8FE-93E89781B311}" type="datetimeFigureOut">
              <a:rPr lang="en-US"/>
              <a:pPr/>
              <a:t>1/21/2015</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4400">
          <a:solidFill>
            <a:schemeClr val="tx1"/>
          </a:solidFill>
          <a:latin typeface="+mj-lt"/>
          <a:ea typeface="+mj-ea"/>
          <a:cs typeface="+mj-cs"/>
        </a:defRPr>
      </a:lvl1pPr>
      <a:lvl2pPr algn="l" rtl="0" fontAlgn="base">
        <a:spcBef>
          <a:spcPct val="0"/>
        </a:spcBef>
        <a:spcAft>
          <a:spcPct val="0"/>
        </a:spcAft>
        <a:defRPr sz="4400">
          <a:solidFill>
            <a:schemeClr val="tx1"/>
          </a:solidFill>
          <a:latin typeface="Arial" charset="0"/>
          <a:cs typeface="Arial" charset="0"/>
        </a:defRPr>
      </a:lvl2pPr>
      <a:lvl3pPr algn="l" rtl="0" fontAlgn="base">
        <a:spcBef>
          <a:spcPct val="0"/>
        </a:spcBef>
        <a:spcAft>
          <a:spcPct val="0"/>
        </a:spcAft>
        <a:defRPr sz="4400">
          <a:solidFill>
            <a:schemeClr val="tx1"/>
          </a:solidFill>
          <a:latin typeface="Arial" charset="0"/>
          <a:cs typeface="Arial" charset="0"/>
        </a:defRPr>
      </a:lvl3pPr>
      <a:lvl4pPr algn="l" rtl="0" fontAlgn="base">
        <a:spcBef>
          <a:spcPct val="0"/>
        </a:spcBef>
        <a:spcAft>
          <a:spcPct val="0"/>
        </a:spcAft>
        <a:defRPr sz="4400">
          <a:solidFill>
            <a:schemeClr val="tx1"/>
          </a:solidFill>
          <a:latin typeface="Arial" charset="0"/>
          <a:cs typeface="Arial" charset="0"/>
        </a:defRPr>
      </a:lvl4pPr>
      <a:lvl5pPr algn="l" rtl="0" fontAlgn="base">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l" rtl="0"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www.studymafia.org/"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wikipedia.com/" TargetMode="External"/><Relationship Id="rId2" Type="http://schemas.openxmlformats.org/officeDocument/2006/relationships/hyperlink" Target="http://www.studymafia.org/" TargetMode="External"/><Relationship Id="rId1" Type="http://schemas.openxmlformats.org/officeDocument/2006/relationships/slideLayout" Target="../slideLayouts/slideLayout2.xml"/><Relationship Id="rId4" Type="http://schemas.openxmlformats.org/officeDocument/2006/relationships/hyperlink" Target="http://www.google.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ogo1"/>
          <p:cNvPicPr>
            <a:picLocks noChangeAspect="1" noChangeArrowheads="1"/>
          </p:cNvPicPr>
          <p:nvPr/>
        </p:nvPicPr>
        <p:blipFill>
          <a:blip r:embed="rId3" cstate="print"/>
          <a:srcRect/>
          <a:stretch>
            <a:fillRect/>
          </a:stretch>
        </p:blipFill>
        <p:spPr bwMode="auto">
          <a:xfrm>
            <a:off x="304800" y="60325"/>
            <a:ext cx="1143000" cy="1143000"/>
          </a:xfrm>
          <a:prstGeom prst="rect">
            <a:avLst/>
          </a:prstGeom>
          <a:noFill/>
          <a:ln w="9525">
            <a:noFill/>
            <a:miter lim="800000"/>
            <a:headEnd/>
            <a:tailEnd/>
          </a:ln>
        </p:spPr>
      </p:pic>
      <p:pic>
        <p:nvPicPr>
          <p:cNvPr id="2051" name="Picture 3" descr="strip1"/>
          <p:cNvPicPr>
            <a:picLocks noChangeAspect="1" noChangeArrowheads="1"/>
          </p:cNvPicPr>
          <p:nvPr/>
        </p:nvPicPr>
        <p:blipFill>
          <a:blip r:embed="rId4" cstate="print"/>
          <a:srcRect/>
          <a:stretch>
            <a:fillRect/>
          </a:stretch>
        </p:blipFill>
        <p:spPr bwMode="auto">
          <a:xfrm>
            <a:off x="1371600" y="593725"/>
            <a:ext cx="7620000" cy="76200"/>
          </a:xfrm>
          <a:prstGeom prst="rect">
            <a:avLst/>
          </a:prstGeom>
          <a:noFill/>
          <a:ln w="9525">
            <a:noFill/>
            <a:miter lim="800000"/>
            <a:headEnd/>
            <a:tailEnd/>
          </a:ln>
        </p:spPr>
      </p:pic>
      <p:sp>
        <p:nvSpPr>
          <p:cNvPr id="2052" name="Rectangle 5"/>
          <p:cNvSpPr>
            <a:spLocks noChangeArrowheads="1"/>
          </p:cNvSpPr>
          <p:nvPr/>
        </p:nvSpPr>
        <p:spPr bwMode="auto">
          <a:xfrm>
            <a:off x="457200" y="762000"/>
            <a:ext cx="8686800" cy="1143000"/>
          </a:xfrm>
          <a:prstGeom prst="rect">
            <a:avLst/>
          </a:prstGeom>
          <a:noFill/>
          <a:ln w="9525">
            <a:noFill/>
            <a:miter lim="800000"/>
            <a:headEnd/>
            <a:tailEnd/>
          </a:ln>
        </p:spPr>
        <p:txBody>
          <a:bodyPr anchor="ctr"/>
          <a:lstStyle/>
          <a:p>
            <a:pPr algn="ctr"/>
            <a:r>
              <a:rPr lang="en-US" sz="6000">
                <a:solidFill>
                  <a:srgbClr val="FF0000"/>
                </a:solidFill>
                <a:latin typeface="Verdana" pitchFamily="34" charset="0"/>
                <a:hlinkClick r:id="rId5"/>
              </a:rPr>
              <a:t>www.studymafia.org</a:t>
            </a:r>
            <a:r>
              <a:rPr lang="en-US" sz="6000">
                <a:solidFill>
                  <a:srgbClr val="FF0000"/>
                </a:solidFill>
                <a:latin typeface="Verdana" pitchFamily="34" charset="0"/>
              </a:rPr>
              <a:t> </a:t>
            </a:r>
            <a:endParaRPr lang="en-US" sz="6000">
              <a:solidFill>
                <a:srgbClr val="FF9900"/>
              </a:solidFill>
              <a:latin typeface="Tahoma" pitchFamily="34" charset="0"/>
            </a:endParaRPr>
          </a:p>
        </p:txBody>
      </p:sp>
      <p:sp>
        <p:nvSpPr>
          <p:cNvPr id="2053" name="Text Box 9"/>
          <p:cNvSpPr txBox="1">
            <a:spLocks noChangeArrowheads="1"/>
          </p:cNvSpPr>
          <p:nvPr/>
        </p:nvSpPr>
        <p:spPr bwMode="auto">
          <a:xfrm>
            <a:off x="533400" y="5181600"/>
            <a:ext cx="8610600" cy="671513"/>
          </a:xfrm>
          <a:prstGeom prst="rect">
            <a:avLst/>
          </a:prstGeom>
          <a:noFill/>
          <a:ln w="9525">
            <a:noFill/>
            <a:miter lim="800000"/>
            <a:headEnd/>
            <a:tailEnd/>
          </a:ln>
        </p:spPr>
        <p:txBody>
          <a:bodyPr>
            <a:spAutoFit/>
          </a:bodyPr>
          <a:lstStyle/>
          <a:p>
            <a:pPr>
              <a:spcBef>
                <a:spcPct val="50000"/>
              </a:spcBef>
            </a:pPr>
            <a:r>
              <a:rPr lang="en-US" sz="2000" b="1"/>
              <a:t>Submitted To:				              Submitted By:</a:t>
            </a:r>
          </a:p>
          <a:p>
            <a:r>
              <a:rPr lang="en-US" b="1">
                <a:hlinkClick r:id="rId5"/>
              </a:rPr>
              <a:t>www.studymafia.org</a:t>
            </a:r>
            <a:r>
              <a:rPr lang="en-US" b="1"/>
              <a:t>                                                           </a:t>
            </a:r>
            <a:r>
              <a:rPr lang="en-US" b="1">
                <a:hlinkClick r:id="rId5"/>
              </a:rPr>
              <a:t>www.studymafia.org</a:t>
            </a:r>
            <a:r>
              <a:rPr lang="en-US" b="1"/>
              <a:t>                </a:t>
            </a:r>
          </a:p>
        </p:txBody>
      </p:sp>
      <p:sp>
        <p:nvSpPr>
          <p:cNvPr id="2054" name="Rectangle 8"/>
          <p:cNvSpPr>
            <a:spLocks noChangeArrowheads="1"/>
          </p:cNvSpPr>
          <p:nvPr/>
        </p:nvSpPr>
        <p:spPr bwMode="auto">
          <a:xfrm>
            <a:off x="1752600" y="2362200"/>
            <a:ext cx="4953000" cy="2308225"/>
          </a:xfrm>
          <a:prstGeom prst="rect">
            <a:avLst/>
          </a:prstGeom>
          <a:noFill/>
          <a:ln w="9525">
            <a:noFill/>
            <a:miter lim="800000"/>
            <a:headEnd/>
            <a:tailEnd/>
          </a:ln>
        </p:spPr>
        <p:txBody>
          <a:bodyPr>
            <a:spAutoFit/>
          </a:bodyPr>
          <a:lstStyle/>
          <a:p>
            <a:pPr algn="ctr"/>
            <a:r>
              <a:rPr lang="en-US" sz="3600" b="1" dirty="0">
                <a:solidFill>
                  <a:srgbClr val="FF0000"/>
                </a:solidFill>
              </a:rPr>
              <a:t>Seminar</a:t>
            </a:r>
          </a:p>
          <a:p>
            <a:pPr algn="ctr"/>
            <a:r>
              <a:rPr lang="en-US" sz="3600" b="1" dirty="0">
                <a:solidFill>
                  <a:srgbClr val="FF0000"/>
                </a:solidFill>
              </a:rPr>
              <a:t> On</a:t>
            </a:r>
          </a:p>
          <a:p>
            <a:pPr algn="ctr"/>
            <a:r>
              <a:rPr lang="en-US" altLang="ja-JP" sz="3600" b="1" dirty="0">
                <a:solidFill>
                  <a:srgbClr val="FF0000"/>
                </a:solidFill>
                <a:ea typeface="ＭＳ Ｐゴシック" pitchFamily="34" charset="-128"/>
              </a:rPr>
              <a:t>Asset-liability management</a:t>
            </a:r>
            <a:r>
              <a:rPr lang="en-US" altLang="ja-JP" sz="3600" dirty="0">
                <a:solidFill>
                  <a:srgbClr val="FF0000"/>
                </a:solidFill>
                <a:ea typeface="ＭＳ Ｐゴシック" pitchFamily="34" charset="-128"/>
              </a:rPr>
              <a:t> </a:t>
            </a:r>
            <a:endParaRPr lang="en-US" sz="3600" dirty="0">
              <a:solidFill>
                <a:srgbClr val="FF0000"/>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p:txBody>
          <a:bodyPr/>
          <a:lstStyle/>
          <a:p>
            <a:r>
              <a:rPr lang="en-US" u="sng"/>
              <a:t>Asset-liability management</a:t>
            </a:r>
          </a:p>
        </p:txBody>
      </p:sp>
      <p:sp>
        <p:nvSpPr>
          <p:cNvPr id="10243" name="Rectangle 3"/>
          <p:cNvSpPr>
            <a:spLocks noGrp="1" noChangeArrowheads="1"/>
          </p:cNvSpPr>
          <p:nvPr>
            <p:ph type="body" idx="4294967295"/>
          </p:nvPr>
        </p:nvSpPr>
        <p:spPr/>
        <p:txBody>
          <a:bodyPr/>
          <a:lstStyle/>
          <a:p>
            <a:r>
              <a:rPr lang="en-US" sz="2400">
                <a:latin typeface="Times New Roman" pitchFamily="18" charset="0"/>
                <a:cs typeface="Times New Roman" pitchFamily="18" charset="0"/>
              </a:rPr>
              <a:t>Asset driven strategies for correcting the mismatch focus on shortening the duration of the asset portfolio.</a:t>
            </a:r>
          </a:p>
          <a:p>
            <a:r>
              <a:rPr lang="en-US" sz="2400">
                <a:latin typeface="Times New Roman" pitchFamily="18" charset="0"/>
                <a:cs typeface="Times New Roman" pitchFamily="18" charset="0"/>
              </a:rPr>
              <a:t> The commonly employed asset based financing strategy is securitization. </a:t>
            </a:r>
          </a:p>
          <a:p>
            <a:r>
              <a:rPr lang="en-US" sz="2400">
                <a:latin typeface="Times New Roman" pitchFamily="18" charset="0"/>
                <a:cs typeface="Times New Roman" pitchFamily="18" charset="0"/>
              </a:rPr>
              <a:t>Typically the long-term asset portfolios like the lease and hire purchase portfolios are securitized; and the resulting proceeds are either redeployed in short term assets or utilized for repaying short-term liabilities.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lstStyle/>
          <a:p>
            <a:r>
              <a:rPr lang="en-US" sz="4000" u="sng"/>
              <a:t>Emerging issues in the Indian context</a:t>
            </a:r>
          </a:p>
        </p:txBody>
      </p:sp>
      <p:sp>
        <p:nvSpPr>
          <p:cNvPr id="11267" name="Rectangle 3"/>
          <p:cNvSpPr>
            <a:spLocks noGrp="1" noChangeArrowheads="1"/>
          </p:cNvSpPr>
          <p:nvPr>
            <p:ph type="body" idx="4294967295"/>
          </p:nvPr>
        </p:nvSpPr>
        <p:spPr/>
        <p:txBody>
          <a:bodyPr/>
          <a:lstStyle/>
          <a:p>
            <a:pPr>
              <a:lnSpc>
                <a:spcPct val="80000"/>
              </a:lnSpc>
            </a:pPr>
            <a:r>
              <a:rPr lang="en-US" sz="2400">
                <a:latin typeface="Times New Roman" pitchFamily="18" charset="0"/>
                <a:cs typeface="Times New Roman" pitchFamily="18" charset="0"/>
              </a:rPr>
              <a:t>With the onset of liberalization, Indian banks are now more exposed to uncertainty and to global competition. </a:t>
            </a:r>
          </a:p>
          <a:p>
            <a:pPr>
              <a:lnSpc>
                <a:spcPct val="80000"/>
              </a:lnSpc>
            </a:pPr>
            <a:endParaRPr lang="en-US" sz="2400">
              <a:latin typeface="Times New Roman" pitchFamily="18" charset="0"/>
              <a:cs typeface="Times New Roman" pitchFamily="18" charset="0"/>
            </a:endParaRPr>
          </a:p>
          <a:p>
            <a:pPr>
              <a:lnSpc>
                <a:spcPct val="80000"/>
              </a:lnSpc>
            </a:pPr>
            <a:r>
              <a:rPr lang="en-US" sz="2400">
                <a:latin typeface="Times New Roman" pitchFamily="18" charset="0"/>
                <a:cs typeface="Times New Roman" pitchFamily="18" charset="0"/>
              </a:rPr>
              <a:t>This makes it imperative to have proper asset-liability management systems in place.</a:t>
            </a:r>
          </a:p>
          <a:p>
            <a:pPr>
              <a:lnSpc>
                <a:spcPct val="80000"/>
              </a:lnSpc>
            </a:pPr>
            <a:endParaRPr lang="en-US" sz="2400">
              <a:latin typeface="Times New Roman" pitchFamily="18" charset="0"/>
              <a:cs typeface="Times New Roman" pitchFamily="18" charset="0"/>
            </a:endParaRPr>
          </a:p>
          <a:p>
            <a:pPr>
              <a:lnSpc>
                <a:spcPct val="80000"/>
              </a:lnSpc>
            </a:pPr>
            <a:r>
              <a:rPr lang="en-US" sz="2400">
                <a:latin typeface="Times New Roman" pitchFamily="18" charset="0"/>
                <a:cs typeface="Times New Roman" pitchFamily="18" charset="0"/>
              </a:rPr>
              <a:t>In the context of a bank, asset-liability management refers to the process of managing the net interest margin (NIM) within a given level of risk.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p:txBody>
          <a:bodyPr/>
          <a:lstStyle/>
          <a:p>
            <a:r>
              <a:rPr lang="en-US" u="sng"/>
              <a:t>Conclusion</a:t>
            </a:r>
          </a:p>
        </p:txBody>
      </p:sp>
      <p:sp>
        <p:nvSpPr>
          <p:cNvPr id="12291" name="Rectangle 3"/>
          <p:cNvSpPr>
            <a:spLocks noGrp="1" noChangeArrowheads="1"/>
          </p:cNvSpPr>
          <p:nvPr>
            <p:ph type="body" idx="4294967295"/>
          </p:nvPr>
        </p:nvSpPr>
        <p:spPr/>
        <p:txBody>
          <a:bodyPr/>
          <a:lstStyle/>
          <a:p>
            <a:pPr>
              <a:lnSpc>
                <a:spcPct val="90000"/>
              </a:lnSpc>
            </a:pPr>
            <a:r>
              <a:rPr lang="en-US" sz="2400">
                <a:latin typeface="Times New Roman" pitchFamily="18" charset="0"/>
                <a:cs typeface="Times New Roman" pitchFamily="18" charset="0"/>
              </a:rPr>
              <a:t>It is important to note that the </a:t>
            </a:r>
            <a:r>
              <a:rPr lang="en-US" sz="2400" i="1">
                <a:latin typeface="Times New Roman" pitchFamily="18" charset="0"/>
                <a:cs typeface="Times New Roman" pitchFamily="18" charset="0"/>
              </a:rPr>
              <a:t>conglomerate </a:t>
            </a:r>
            <a:r>
              <a:rPr lang="en-US" sz="2400">
                <a:latin typeface="Times New Roman" pitchFamily="18" charset="0"/>
                <a:cs typeface="Times New Roman" pitchFamily="18" charset="0"/>
              </a:rPr>
              <a:t>approach to financial institutions, which is increasingly becoming popular in the developed markets, could also get replicated in Indian situations.</a:t>
            </a:r>
          </a:p>
          <a:p>
            <a:pPr>
              <a:lnSpc>
                <a:spcPct val="90000"/>
              </a:lnSpc>
            </a:pPr>
            <a:endParaRPr lang="en-US" sz="2400">
              <a:latin typeface="Times New Roman" pitchFamily="18" charset="0"/>
              <a:cs typeface="Times New Roman" pitchFamily="18" charset="0"/>
            </a:endParaRPr>
          </a:p>
          <a:p>
            <a:pPr>
              <a:lnSpc>
                <a:spcPct val="90000"/>
              </a:lnSpc>
            </a:pPr>
            <a:r>
              <a:rPr lang="en-US" sz="2400">
                <a:latin typeface="Times New Roman" pitchFamily="18" charset="0"/>
                <a:cs typeface="Times New Roman" pitchFamily="18" charset="0"/>
              </a:rPr>
              <a:t>It is also possible that the same institution involves itself in short-term and long-term lending-borrowing activities, as well as other activities like mutual funds, insurance and pension funds.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b="1"/>
              <a:t>References</a:t>
            </a:r>
          </a:p>
        </p:txBody>
      </p:sp>
      <p:sp>
        <p:nvSpPr>
          <p:cNvPr id="30723" name="Rectangle 3"/>
          <p:cNvSpPr>
            <a:spLocks noGrp="1" noChangeArrowheads="1"/>
          </p:cNvSpPr>
          <p:nvPr>
            <p:ph type="body" idx="1"/>
          </p:nvPr>
        </p:nvSpPr>
        <p:spPr/>
        <p:txBody>
          <a:bodyPr/>
          <a:lstStyle/>
          <a:p>
            <a:r>
              <a:rPr lang="en-US" sz="3800" u="sng">
                <a:latin typeface="Times New Roman" pitchFamily="18" charset="0"/>
                <a:cs typeface="Times New Roman" pitchFamily="18" charset="0"/>
                <a:hlinkClick r:id="rId2"/>
              </a:rPr>
              <a:t>www.studymafia.org</a:t>
            </a:r>
            <a:endParaRPr lang="en-US" sz="3800" u="sng">
              <a:latin typeface="Times New Roman" pitchFamily="18" charset="0"/>
              <a:cs typeface="Times New Roman" pitchFamily="18" charset="0"/>
            </a:endParaRPr>
          </a:p>
          <a:p>
            <a:r>
              <a:rPr lang="en-US" sz="3800" u="sng">
                <a:latin typeface="Times New Roman" pitchFamily="18" charset="0"/>
                <a:cs typeface="Times New Roman" pitchFamily="18" charset="0"/>
                <a:hlinkClick r:id="rId3"/>
              </a:rPr>
              <a:t>www.wikipedia.com</a:t>
            </a:r>
            <a:endParaRPr lang="en-US" sz="3800">
              <a:latin typeface="Times New Roman" pitchFamily="18" charset="0"/>
              <a:cs typeface="Times New Roman" pitchFamily="18" charset="0"/>
            </a:endParaRPr>
          </a:p>
          <a:p>
            <a:r>
              <a:rPr lang="en-US" sz="3800" u="sng">
                <a:latin typeface="Times New Roman" pitchFamily="18" charset="0"/>
                <a:cs typeface="Times New Roman" pitchFamily="18" charset="0"/>
                <a:hlinkClick r:id="rId4"/>
              </a:rPr>
              <a:t>www.google.com</a:t>
            </a:r>
            <a:endParaRPr lang="en-US" sz="3800">
              <a:latin typeface="Times New Roman" pitchFamily="18" charset="0"/>
              <a:cs typeface="Times New Roman" pitchFamily="18" charset="0"/>
            </a:endParaRPr>
          </a:p>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04800" y="3200400"/>
            <a:ext cx="8229600" cy="1143000"/>
          </a:xfrm>
        </p:spPr>
        <p:txBody>
          <a:bodyPr/>
          <a:lstStyle/>
          <a:p>
            <a:r>
              <a:rPr lang="en-US" sz="8000"/>
              <a:t>Thanks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4000"/>
              <a:t>Content</a:t>
            </a:r>
            <a:br>
              <a:rPr lang="en-US" sz="4000"/>
            </a:br>
            <a:endParaRPr lang="en-US" sz="4000"/>
          </a:p>
        </p:txBody>
      </p:sp>
      <p:sp>
        <p:nvSpPr>
          <p:cNvPr id="29699" name="Rectangle 3"/>
          <p:cNvSpPr>
            <a:spLocks noGrp="1" noChangeArrowheads="1"/>
          </p:cNvSpPr>
          <p:nvPr>
            <p:ph type="body" idx="1"/>
          </p:nvPr>
        </p:nvSpPr>
        <p:spPr/>
        <p:txBody>
          <a:bodyPr/>
          <a:lstStyle/>
          <a:p>
            <a:pPr>
              <a:lnSpc>
                <a:spcPct val="90000"/>
              </a:lnSpc>
            </a:pPr>
            <a:r>
              <a:rPr lang="en-US" sz="2400" dirty="0">
                <a:latin typeface="Times New Roman" pitchFamily="18" charset="0"/>
                <a:cs typeface="Times New Roman" pitchFamily="18" charset="0"/>
              </a:rPr>
              <a:t>Introduction</a:t>
            </a:r>
          </a:p>
          <a:p>
            <a:pPr>
              <a:lnSpc>
                <a:spcPct val="90000"/>
              </a:lnSpc>
            </a:pPr>
            <a:r>
              <a:rPr lang="en-US" sz="2400" dirty="0">
                <a:latin typeface="Times New Roman" pitchFamily="18" charset="0"/>
                <a:cs typeface="Times New Roman" pitchFamily="18" charset="0"/>
              </a:rPr>
              <a:t>Earlier phase</a:t>
            </a:r>
          </a:p>
          <a:p>
            <a:pPr>
              <a:lnSpc>
                <a:spcPct val="90000"/>
              </a:lnSpc>
            </a:pPr>
            <a:r>
              <a:rPr lang="en-US" sz="2400" dirty="0">
                <a:latin typeface="Times New Roman" pitchFamily="18" charset="0"/>
                <a:cs typeface="Times New Roman" pitchFamily="18" charset="0"/>
              </a:rPr>
              <a:t>Risk measurement techniques</a:t>
            </a:r>
          </a:p>
          <a:p>
            <a:pPr>
              <a:lnSpc>
                <a:spcPct val="90000"/>
              </a:lnSpc>
            </a:pPr>
            <a:r>
              <a:rPr lang="en-US" sz="2400" dirty="0">
                <a:latin typeface="Times New Roman" pitchFamily="18" charset="0"/>
                <a:cs typeface="Times New Roman" pitchFamily="18" charset="0"/>
              </a:rPr>
              <a:t>Asset-liability management</a:t>
            </a:r>
          </a:p>
          <a:p>
            <a:pPr>
              <a:lnSpc>
                <a:spcPct val="90000"/>
              </a:lnSpc>
            </a:pPr>
            <a:r>
              <a:rPr lang="en-US" sz="2400" dirty="0">
                <a:latin typeface="Times New Roman" pitchFamily="18" charset="0"/>
                <a:cs typeface="Times New Roman" pitchFamily="18" charset="0"/>
              </a:rPr>
              <a:t>Emerging issues in the Indian context</a:t>
            </a:r>
          </a:p>
          <a:p>
            <a:pPr>
              <a:lnSpc>
                <a:spcPct val="90000"/>
              </a:lnSpc>
            </a:pPr>
            <a:r>
              <a:rPr lang="en-US" sz="2400" dirty="0">
                <a:latin typeface="Times New Roman" pitchFamily="18" charset="0"/>
                <a:cs typeface="Times New Roman" pitchFamily="18" charset="0"/>
              </a:rPr>
              <a:t>Conclusion</a:t>
            </a:r>
          </a:p>
          <a:p>
            <a:pPr>
              <a:lnSpc>
                <a:spcPct val="90000"/>
              </a:lnSpc>
            </a:pPr>
            <a:r>
              <a:rPr lang="en-US" sz="2400" dirty="0">
                <a:latin typeface="Times New Roman" pitchFamily="18" charset="0"/>
                <a:cs typeface="Times New Roman" pitchFamily="18" charset="0"/>
              </a:rPr>
              <a:t>References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609600" y="228600"/>
            <a:ext cx="7772400" cy="1470025"/>
          </a:xfrm>
        </p:spPr>
        <p:txBody>
          <a:bodyPr/>
          <a:lstStyle/>
          <a:p>
            <a:r>
              <a:rPr lang="en-US" sz="4600">
                <a:solidFill>
                  <a:srgbClr val="000000"/>
                </a:solidFill>
                <a:latin typeface="Times New Roman" pitchFamily="18" charset="0"/>
                <a:cs typeface="Times New Roman" pitchFamily="18" charset="0"/>
              </a:rPr>
              <a:t>Introduction</a:t>
            </a:r>
            <a:br>
              <a:rPr lang="en-US" sz="4600">
                <a:solidFill>
                  <a:srgbClr val="000000"/>
                </a:solidFill>
                <a:latin typeface="Times New Roman" pitchFamily="18" charset="0"/>
                <a:cs typeface="Times New Roman" pitchFamily="18" charset="0"/>
              </a:rPr>
            </a:br>
            <a:endParaRPr lang="en-US" sz="4600">
              <a:solidFill>
                <a:srgbClr val="000000"/>
              </a:solidFill>
              <a:ea typeface="ＭＳ Ｐゴシック" pitchFamily="34" charset="-128"/>
            </a:endParaRPr>
          </a:p>
        </p:txBody>
      </p:sp>
      <p:sp>
        <p:nvSpPr>
          <p:cNvPr id="3075" name="Rectangle 3"/>
          <p:cNvSpPr>
            <a:spLocks noGrp="1" noChangeArrowheads="1"/>
          </p:cNvSpPr>
          <p:nvPr>
            <p:ph type="subTitle" idx="4294967295"/>
          </p:nvPr>
        </p:nvSpPr>
        <p:spPr>
          <a:xfrm>
            <a:off x="457200" y="1752600"/>
            <a:ext cx="8305800" cy="4800600"/>
          </a:xfrm>
        </p:spPr>
        <p:txBody>
          <a:bodyPr/>
          <a:lstStyle/>
          <a:p>
            <a:pPr marL="0" indent="0">
              <a:buFont typeface="Wingdings" pitchFamily="2" charset="2"/>
              <a:buNone/>
            </a:pPr>
            <a:r>
              <a:rPr lang="en-US" sz="2600">
                <a:latin typeface="Times New Roman" pitchFamily="18" charset="0"/>
                <a:cs typeface="Times New Roman" pitchFamily="18" charset="0"/>
              </a:rPr>
              <a:t>This paper discusses issues in asset-liability management and elaborates on various categories of risk that require to be managed. </a:t>
            </a:r>
          </a:p>
          <a:p>
            <a:pPr marL="0" indent="0">
              <a:buFont typeface="Wingdings" pitchFamily="2" charset="2"/>
              <a:buNone/>
            </a:pPr>
            <a:r>
              <a:rPr lang="en-US" sz="2600">
                <a:latin typeface="Times New Roman" pitchFamily="18" charset="0"/>
                <a:cs typeface="Times New Roman" pitchFamily="18" charset="0"/>
              </a:rPr>
              <a:t>It examines strategies for asset-liability management from the asset side as well as the liability side, particularly in the Indian context.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p:txBody>
          <a:bodyPr/>
          <a:lstStyle/>
          <a:p>
            <a:r>
              <a:rPr lang="en-US"/>
              <a:t>Earlier phase</a:t>
            </a:r>
          </a:p>
        </p:txBody>
      </p:sp>
      <p:sp>
        <p:nvSpPr>
          <p:cNvPr id="4099" name="Rectangle 3"/>
          <p:cNvSpPr>
            <a:spLocks noGrp="1" noChangeArrowheads="1"/>
          </p:cNvSpPr>
          <p:nvPr>
            <p:ph type="body" idx="4294967295"/>
          </p:nvPr>
        </p:nvSpPr>
        <p:spPr/>
        <p:txBody>
          <a:bodyPr/>
          <a:lstStyle/>
          <a:p>
            <a:r>
              <a:rPr lang="en-US" sz="2400">
                <a:latin typeface="Times New Roman" pitchFamily="18" charset="0"/>
                <a:cs typeface="Times New Roman" pitchFamily="18" charset="0"/>
              </a:rPr>
              <a:t>In the 1940s and the 1950s, there was an abundance of funds in banks in the form of demand and savings deposits. Because of the low cost of deposits, banks had to develop mechanisms by which they could make efficient use of these funds.</a:t>
            </a:r>
          </a:p>
          <a:p>
            <a:pPr>
              <a:buFont typeface="Wingdings" pitchFamily="2" charset="2"/>
              <a:buNone/>
            </a:pPr>
            <a:endParaRPr lang="en-US" sz="2400">
              <a:latin typeface="Times New Roman" pitchFamily="18" charset="0"/>
              <a:cs typeface="Times New Roman" pitchFamily="18" charset="0"/>
            </a:endParaRPr>
          </a:p>
          <a:p>
            <a:r>
              <a:rPr lang="en-US" sz="2400">
                <a:latin typeface="Times New Roman" pitchFamily="18" charset="0"/>
                <a:cs typeface="Times New Roman" pitchFamily="18" charset="0"/>
              </a:rPr>
              <a:t>Hence, the focus then was mainly on asset management. But as the availability of low cost funds started to decline, liability management became the focus of bank management efforts.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r>
              <a:rPr lang="en-US"/>
              <a:t>Categories of risk</a:t>
            </a:r>
          </a:p>
        </p:txBody>
      </p:sp>
      <p:sp>
        <p:nvSpPr>
          <p:cNvPr id="5123" name="Rectangle 3"/>
          <p:cNvSpPr>
            <a:spLocks noGrp="1" noChangeArrowheads="1"/>
          </p:cNvSpPr>
          <p:nvPr>
            <p:ph type="body" idx="4294967295"/>
          </p:nvPr>
        </p:nvSpPr>
        <p:spPr/>
        <p:txBody>
          <a:bodyPr/>
          <a:lstStyle/>
          <a:p>
            <a:r>
              <a:rPr lang="en-US" sz="2400">
                <a:latin typeface="Times New Roman" pitchFamily="18" charset="0"/>
                <a:cs typeface="Times New Roman" pitchFamily="18" charset="0"/>
              </a:rPr>
              <a:t>Risk in a way can be defined as the chance or the probability of loss or damage.</a:t>
            </a:r>
          </a:p>
          <a:p>
            <a:pPr>
              <a:buFont typeface="Wingdings" pitchFamily="2" charset="2"/>
              <a:buNone/>
            </a:pPr>
            <a:endParaRPr lang="en-US" sz="2400">
              <a:latin typeface="Times New Roman" pitchFamily="18" charset="0"/>
              <a:cs typeface="Times New Roman" pitchFamily="18" charset="0"/>
            </a:endParaRPr>
          </a:p>
          <a:p>
            <a:r>
              <a:rPr lang="en-US" sz="2400">
                <a:latin typeface="Times New Roman" pitchFamily="18" charset="0"/>
                <a:cs typeface="Times New Roman" pitchFamily="18" charset="0"/>
              </a:rPr>
              <a:t>In the case of banks, these include credit risk, capital risk, market risk, interest </a:t>
            </a:r>
            <a:r>
              <a:rPr lang="en-US" altLang="ja-JP" sz="2400">
                <a:latin typeface="Times New Roman" pitchFamily="18" charset="0"/>
                <a:ea typeface="ＭＳ Ｐゴシック" pitchFamily="34" charset="-128"/>
                <a:cs typeface="Times New Roman" pitchFamily="18" charset="0"/>
              </a:rPr>
              <a:t>rate risk, and liquidity risk.</a:t>
            </a:r>
            <a:r>
              <a:rPr lang="en-US" altLang="ja-JP">
                <a:ea typeface="ＭＳ Ｐゴシック" pitchFamily="34" charset="-128"/>
              </a:rPr>
              <a:t> </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lstStyle/>
          <a:p>
            <a:r>
              <a:rPr lang="en-US" altLang="ja-JP" b="1">
                <a:ea typeface="ＭＳ Ｐゴシック" pitchFamily="34" charset="-128"/>
              </a:rPr>
              <a:t>Credit risk</a:t>
            </a:r>
            <a:r>
              <a:rPr lang="en-US" altLang="ja-JP">
                <a:ea typeface="ＭＳ Ｐゴシック" pitchFamily="34" charset="-128"/>
              </a:rPr>
              <a:t> </a:t>
            </a:r>
            <a:endParaRPr lang="en-US"/>
          </a:p>
        </p:txBody>
      </p:sp>
      <p:sp>
        <p:nvSpPr>
          <p:cNvPr id="6147" name="Rectangle 3"/>
          <p:cNvSpPr>
            <a:spLocks noGrp="1" noChangeArrowheads="1"/>
          </p:cNvSpPr>
          <p:nvPr>
            <p:ph type="body" idx="4294967295"/>
          </p:nvPr>
        </p:nvSpPr>
        <p:spPr/>
        <p:txBody>
          <a:bodyPr/>
          <a:lstStyle/>
          <a:p>
            <a:r>
              <a:rPr lang="en-US" sz="2400">
                <a:latin typeface="Times New Roman" pitchFamily="18" charset="0"/>
                <a:cs typeface="Times New Roman" pitchFamily="18" charset="0"/>
              </a:rPr>
              <a:t>The risk of counter party failure in meeting the payment obligation on the specific date is known as credit risk. Credit risk management is an important challenge for financial institutions and failure on this front may lead to failure of banks. </a:t>
            </a:r>
          </a:p>
          <a:p>
            <a:r>
              <a:rPr lang="en-US" sz="2400">
                <a:latin typeface="Times New Roman" pitchFamily="18" charset="0"/>
                <a:cs typeface="Times New Roman" pitchFamily="18" charset="0"/>
              </a:rPr>
              <a:t>The recent failure of many Japanese banks and failure of savings and loan associations in the 1980s in the USA are important examples, which provide lessons </a:t>
            </a:r>
            <a:r>
              <a:rPr lang="en-US" altLang="ja-JP" sz="2400">
                <a:latin typeface="Times New Roman" pitchFamily="18" charset="0"/>
                <a:ea typeface="ＭＳ Ｐゴシック" pitchFamily="34" charset="-128"/>
                <a:cs typeface="Times New Roman" pitchFamily="18" charset="0"/>
              </a:rPr>
              <a:t>for others. </a:t>
            </a:r>
            <a:endParaRPr lang="en-US" sz="24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p:txBody>
          <a:bodyPr/>
          <a:lstStyle/>
          <a:p>
            <a:r>
              <a:rPr lang="en-US" altLang="ja-JP">
                <a:ea typeface="ＭＳ Ｐゴシック" pitchFamily="34" charset="-128"/>
              </a:rPr>
              <a:t>Risk measurement techniques </a:t>
            </a:r>
            <a:endParaRPr lang="en-US"/>
          </a:p>
        </p:txBody>
      </p:sp>
      <p:sp>
        <p:nvSpPr>
          <p:cNvPr id="7171" name="Rectangle 3"/>
          <p:cNvSpPr>
            <a:spLocks noGrp="1" noChangeArrowheads="1"/>
          </p:cNvSpPr>
          <p:nvPr>
            <p:ph type="body" idx="4294967295"/>
          </p:nvPr>
        </p:nvSpPr>
        <p:spPr/>
        <p:txBody>
          <a:bodyPr/>
          <a:lstStyle/>
          <a:p>
            <a:pPr>
              <a:buClr>
                <a:schemeClr val="tx1"/>
              </a:buClr>
            </a:pPr>
            <a:r>
              <a:rPr lang="en-US" altLang="ja-JP" sz="2400">
                <a:latin typeface="Times New Roman" pitchFamily="18" charset="0"/>
                <a:ea typeface="ＭＳ Ｐゴシック" pitchFamily="34" charset="-128"/>
                <a:cs typeface="Times New Roman" pitchFamily="18" charset="0"/>
              </a:rPr>
              <a:t>Gap analysis model</a:t>
            </a:r>
          </a:p>
          <a:p>
            <a:pPr>
              <a:buClr>
                <a:schemeClr val="tx1"/>
              </a:buClr>
            </a:pPr>
            <a:r>
              <a:rPr lang="en-US" altLang="ja-JP" sz="2400">
                <a:latin typeface="Times New Roman" pitchFamily="18" charset="0"/>
                <a:ea typeface="ＭＳ Ｐゴシック" pitchFamily="34" charset="-128"/>
                <a:cs typeface="Times New Roman" pitchFamily="18" charset="0"/>
              </a:rPr>
              <a:t>Duration model</a:t>
            </a:r>
            <a:r>
              <a:rPr lang="en-US" altLang="ja-JP">
                <a:ea typeface="ＭＳ Ｐゴシック" pitchFamily="34" charset="-128"/>
                <a:cs typeface="Times New Roman" pitchFamily="18" charset="0"/>
              </a:rPr>
              <a:t> </a:t>
            </a:r>
          </a:p>
          <a:p>
            <a:endParaRPr lang="en-US">
              <a:ea typeface="ＭＳ Ｐゴシック"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en-US" altLang="ja-JP" b="1">
                <a:ea typeface="ＭＳ Ｐゴシック" pitchFamily="34" charset="-128"/>
              </a:rPr>
              <a:t>Gap analysis model</a:t>
            </a:r>
            <a:r>
              <a:rPr lang="en-US" altLang="ja-JP">
                <a:ea typeface="ＭＳ Ｐゴシック" pitchFamily="34" charset="-128"/>
              </a:rPr>
              <a:t> </a:t>
            </a:r>
            <a:endParaRPr lang="en-US"/>
          </a:p>
        </p:txBody>
      </p:sp>
      <p:sp>
        <p:nvSpPr>
          <p:cNvPr id="8195" name="Rectangle 3"/>
          <p:cNvSpPr>
            <a:spLocks noGrp="1" noChangeArrowheads="1"/>
          </p:cNvSpPr>
          <p:nvPr>
            <p:ph type="body" idx="4294967295"/>
          </p:nvPr>
        </p:nvSpPr>
        <p:spPr/>
        <p:txBody>
          <a:bodyPr/>
          <a:lstStyle/>
          <a:p>
            <a:r>
              <a:rPr lang="en-US" sz="2400">
                <a:latin typeface="Times New Roman" pitchFamily="18" charset="0"/>
                <a:cs typeface="Times New Roman" pitchFamily="18" charset="0"/>
              </a:rPr>
              <a:t>Measures the direction and extent of asset-liability mismatch through either funding or maturity gap. It is computed for assets and liabilities of differing maturities and is calculated for a set time horizon.</a:t>
            </a:r>
          </a:p>
          <a:p>
            <a:pPr>
              <a:buFont typeface="Wingdings" pitchFamily="2" charset="2"/>
              <a:buNone/>
            </a:pPr>
            <a:endParaRPr lang="en-US" sz="2400">
              <a:latin typeface="Times New Roman" pitchFamily="18" charset="0"/>
              <a:cs typeface="Times New Roman" pitchFamily="18" charset="0"/>
            </a:endParaRPr>
          </a:p>
          <a:p>
            <a:r>
              <a:rPr lang="en-US" sz="2400">
                <a:latin typeface="Times New Roman" pitchFamily="18" charset="0"/>
                <a:cs typeface="Times New Roman" pitchFamily="18" charset="0"/>
              </a:rPr>
              <a:t>This model looks at the re pricing gap that exists between the interest revenue earned 9n the bank‘ s assets and the interest paid on its liabilities over a particular period of time(Saunders,1997).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p:txBody>
          <a:bodyPr/>
          <a:lstStyle/>
          <a:p>
            <a:r>
              <a:rPr lang="en-US" altLang="ja-JP" b="1">
                <a:ea typeface="ＭＳ Ｐゴシック" pitchFamily="34" charset="-128"/>
              </a:rPr>
              <a:t>Duration model</a:t>
            </a:r>
            <a:r>
              <a:rPr lang="en-US" altLang="ja-JP">
                <a:ea typeface="ＭＳ Ｐゴシック" pitchFamily="34" charset="-128"/>
              </a:rPr>
              <a:t> </a:t>
            </a:r>
            <a:endParaRPr lang="en-US"/>
          </a:p>
        </p:txBody>
      </p:sp>
      <p:sp>
        <p:nvSpPr>
          <p:cNvPr id="9219" name="Rectangle 3"/>
          <p:cNvSpPr>
            <a:spLocks noGrp="1" noChangeArrowheads="1"/>
          </p:cNvSpPr>
          <p:nvPr>
            <p:ph type="body" idx="4294967295"/>
          </p:nvPr>
        </p:nvSpPr>
        <p:spPr/>
        <p:txBody>
          <a:bodyPr/>
          <a:lstStyle/>
          <a:p>
            <a:pPr>
              <a:lnSpc>
                <a:spcPct val="90000"/>
              </a:lnSpc>
            </a:pPr>
            <a:r>
              <a:rPr lang="en-US" sz="2400">
                <a:latin typeface="Times New Roman" pitchFamily="18" charset="0"/>
                <a:cs typeface="Times New Roman" pitchFamily="18" charset="0"/>
              </a:rPr>
              <a:t>Duration is an important measure of the interest rate sensitivity of assets and liabilities as it takes into account the time of arrival of cash flows and the maturity of assets and liabilities. </a:t>
            </a:r>
          </a:p>
          <a:p>
            <a:pPr>
              <a:lnSpc>
                <a:spcPct val="90000"/>
              </a:lnSpc>
            </a:pPr>
            <a:r>
              <a:rPr lang="en-US" sz="2400">
                <a:latin typeface="Times New Roman" pitchFamily="18" charset="0"/>
                <a:cs typeface="Times New Roman" pitchFamily="18" charset="0"/>
              </a:rPr>
              <a:t>It is the weighted average time to maturity of all the preset values of cash flows.</a:t>
            </a:r>
          </a:p>
          <a:p>
            <a:pPr>
              <a:lnSpc>
                <a:spcPct val="90000"/>
              </a:lnSpc>
            </a:pPr>
            <a:r>
              <a:rPr lang="en-US" sz="2400">
                <a:latin typeface="Times New Roman" pitchFamily="18" charset="0"/>
                <a:cs typeface="Times New Roman" pitchFamily="18" charset="0"/>
              </a:rPr>
              <a:t> Duration basic -ally refers to the average life of the asset or the liability.</a:t>
            </a:r>
          </a:p>
        </p:txBody>
      </p:sp>
    </p:spTree>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41</TotalTime>
  <Words>624</Words>
  <Application>Microsoft Office PowerPoint</Application>
  <PresentationFormat>On-screen Show (4:3)</PresentationFormat>
  <Paragraphs>60</Paragraphs>
  <Slides>14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Times New Roman</vt:lpstr>
      <vt:lpstr>Wingdings</vt:lpstr>
      <vt:lpstr>Calibri</vt:lpstr>
      <vt:lpstr>Arial Black</vt:lpstr>
      <vt:lpstr>Verdana</vt:lpstr>
      <vt:lpstr>Tahoma</vt:lpstr>
      <vt:lpstr>ＭＳ Ｐゴシック</vt:lpstr>
      <vt:lpstr>Pixel</vt:lpstr>
      <vt:lpstr>Slide 1</vt:lpstr>
      <vt:lpstr>Content </vt:lpstr>
      <vt:lpstr>Introduction </vt:lpstr>
      <vt:lpstr>Earlier phase</vt:lpstr>
      <vt:lpstr>Categories of risk</vt:lpstr>
      <vt:lpstr>Credit risk </vt:lpstr>
      <vt:lpstr>Risk measurement techniques </vt:lpstr>
      <vt:lpstr>Gap analysis model </vt:lpstr>
      <vt:lpstr>Duration model </vt:lpstr>
      <vt:lpstr>Asset-liability management</vt:lpstr>
      <vt:lpstr>Emerging issues in the Indian context</vt:lpstr>
      <vt:lpstr>Conclusion</vt:lpstr>
      <vt:lpstr>References</vt:lpstr>
      <vt:lpstr>Thanks </vt:lpstr>
    </vt:vector>
  </TitlesOfParts>
  <Company>JBB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Asset-liability management</dc:title>
  <dc:creator>c s</dc:creator>
  <cp:lastModifiedBy>Sumit Thakur</cp:lastModifiedBy>
  <cp:revision>16</cp:revision>
  <dcterms:created xsi:type="dcterms:W3CDTF">2006-01-01T08:24:53Z</dcterms:created>
  <dcterms:modified xsi:type="dcterms:W3CDTF">2015-01-21T07:31:29Z</dcterms:modified>
</cp:coreProperties>
</file>