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65" r:id="rId2"/>
    <p:sldId id="275" r:id="rId3"/>
    <p:sldId id="272" r:id="rId4"/>
    <p:sldId id="257" r:id="rId5"/>
    <p:sldId id="258" r:id="rId6"/>
    <p:sldId id="259" r:id="rId7"/>
    <p:sldId id="260" r:id="rId8"/>
    <p:sldId id="261" r:id="rId9"/>
    <p:sldId id="266" r:id="rId10"/>
    <p:sldId id="269" r:id="rId11"/>
    <p:sldId id="268" r:id="rId12"/>
    <p:sldId id="262" r:id="rId13"/>
    <p:sldId id="273" r:id="rId14"/>
    <p:sldId id="263" r:id="rId15"/>
    <p:sldId id="267" r:id="rId16"/>
    <p:sldId id="264" r:id="rId17"/>
    <p:sldId id="274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6260B5A-C13C-4339-87D0-C4021C47EE16}" type="datetimeFigureOut">
              <a:rPr lang="en-US"/>
              <a:pPr>
                <a:defRPr/>
              </a:pPr>
              <a:t>1/10/2015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2B040D0-89E2-4AFA-9880-4D1D861411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9C52F5-9B10-4EAB-9303-1566B8CAB49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  <p:sp>
        <p:nvSpPr>
          <p:cNvPr id="2150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F6BD85A9-174D-4692-B793-C5691CAF65BA}" type="slidenum">
              <a:rPr lang="en-US" sz="1200">
                <a:latin typeface="Times New Roman" pitchFamily="18" charset="0"/>
              </a:rPr>
              <a:pPr algn="r" eaLnBrk="0" hangingPunct="0"/>
              <a:t>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5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580AD-FD62-4F1D-A58F-63BE815FB010}" type="datetimeFigureOut">
              <a:rPr lang="en-US"/>
              <a:pPr>
                <a:defRPr/>
              </a:pPr>
              <a:t>1/10/2015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DB8B1-2DCE-4B7E-8B17-C27BC18E91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0BC52-B928-44C7-B43A-A37A3956714E}" type="datetimeFigureOut">
              <a:rPr lang="en-US"/>
              <a:pPr>
                <a:defRPr/>
              </a:pPr>
              <a:t>1/10/2015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FFDB6-1523-47C6-8ED9-75C1A0B5EE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8B7C7-6E64-49EB-91B3-B1B13C157305}" type="datetimeFigureOut">
              <a:rPr lang="en-US"/>
              <a:pPr>
                <a:defRPr/>
              </a:pPr>
              <a:t>1/10/2015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C4580-A14A-4884-8867-78F4E1FAA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5531F-BBE5-4B81-B1FF-DA47606EAFCB}" type="datetimeFigureOut">
              <a:rPr lang="en-US"/>
              <a:pPr>
                <a:defRPr/>
              </a:pPr>
              <a:t>1/10/2015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9CCE9-E46C-41D5-996A-D0207BE19E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BEAC1-B4D9-470A-8DDD-A67575EE2C1A}" type="datetimeFigureOut">
              <a:rPr lang="en-US"/>
              <a:pPr>
                <a:defRPr/>
              </a:pPr>
              <a:t>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CCA6C-E715-4514-81DD-3CC5AFD72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634A-5E5A-4378-9451-05C24271A500}" type="datetimeFigureOut">
              <a:rPr lang="en-US"/>
              <a:pPr>
                <a:defRPr/>
              </a:pPr>
              <a:t>1/10/2015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C0375-2B4C-4322-A753-5BAABD1F3E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C5DE9-4983-441E-8943-E9F96986E91D}" type="datetimeFigureOut">
              <a:rPr lang="en-US"/>
              <a:pPr>
                <a:defRPr/>
              </a:pPr>
              <a:t>1/10/2015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6317D-4EBF-4DC4-82C0-1780A88CD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E1C66-B4B8-4E46-A68E-8619469939AA}" type="datetimeFigureOut">
              <a:rPr lang="en-US"/>
              <a:pPr>
                <a:defRPr/>
              </a:pPr>
              <a:t>1/10/2015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CC9CC-095C-4B57-A377-3F0FAC91D1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937FB-ABFF-4337-9662-F3C61099C5FD}" type="datetimeFigureOut">
              <a:rPr lang="en-US"/>
              <a:pPr>
                <a:defRPr/>
              </a:pPr>
              <a:t>1/10/2015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D7C67-4912-4DB8-90CB-1159223E3C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EBAAB-926E-4E26-BED6-DA8339E05990}" type="datetimeFigureOut">
              <a:rPr lang="en-US"/>
              <a:pPr>
                <a:defRPr/>
              </a:pPr>
              <a:t>1/10/2015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8B77-5CC4-48FB-A7A7-D569AEF846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6014D-6FE1-40B7-A69F-34CE00148531}" type="datetimeFigureOut">
              <a:rPr lang="en-US"/>
              <a:pPr>
                <a:defRPr/>
              </a:pPr>
              <a:t>1/10/2015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9FD88-90EF-4692-8D8D-70DE9531F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C974A8-D02C-467D-A698-179F76248CE9}" type="datetimeFigureOut">
              <a:rPr lang="en-US"/>
              <a:pPr>
                <a:defRPr/>
              </a:pPr>
              <a:t>1/10/2015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A5DDD5-3592-4B29-BF86-2745B4DE8C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9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strip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533400"/>
            <a:ext cx="76200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685800" y="609600"/>
            <a:ext cx="868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5400">
                <a:latin typeface="Verdana" pitchFamily="34" charset="0"/>
              </a:rPr>
              <a:t>www.studymafia.org</a:t>
            </a:r>
            <a:endParaRPr lang="en-US" sz="5400">
              <a:latin typeface="Tahoma" pitchFamily="34" charset="0"/>
            </a:endParaRPr>
          </a:p>
        </p:txBody>
      </p:sp>
      <p:sp>
        <p:nvSpPr>
          <p:cNvPr id="3077" name="Text Box 9"/>
          <p:cNvSpPr txBox="1">
            <a:spLocks noChangeArrowheads="1"/>
          </p:cNvSpPr>
          <p:nvPr/>
        </p:nvSpPr>
        <p:spPr bwMode="auto">
          <a:xfrm>
            <a:off x="533400" y="5181600"/>
            <a:ext cx="86106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</a:rPr>
              <a:t>Submitted To:				              Submitted By:</a:t>
            </a:r>
          </a:p>
          <a:p>
            <a:pPr eaLnBrk="0" hangingPunct="0"/>
            <a:r>
              <a:rPr lang="en-US" b="1">
                <a:latin typeface="Times New Roman" pitchFamily="18" charset="0"/>
              </a:rPr>
              <a:t>www.studymafia.org                                                          www.studymafia.org               </a:t>
            </a:r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0" y="2133600"/>
            <a:ext cx="4953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600" b="1">
                <a:latin typeface="Times New Roman" pitchFamily="18" charset="0"/>
              </a:rPr>
              <a:t>Seminar</a:t>
            </a:r>
          </a:p>
          <a:p>
            <a:pPr algn="ctr" eaLnBrk="0" hangingPunct="0"/>
            <a:r>
              <a:rPr lang="en-US" sz="3600" b="1">
                <a:latin typeface="Times New Roman" pitchFamily="18" charset="0"/>
              </a:rPr>
              <a:t> On</a:t>
            </a:r>
          </a:p>
          <a:p>
            <a:pPr algn="ctr" eaLnBrk="0" hangingPunct="0"/>
            <a:r>
              <a:rPr lang="en-US" sz="3600" b="1">
                <a:latin typeface="Book Antiqua" pitchFamily="18" charset="0"/>
              </a:rPr>
              <a:t> Restful Web Services </a:t>
            </a:r>
            <a:endParaRPr lang="en-US" sz="3600" b="1">
              <a:latin typeface="Times New Roman" pitchFamily="18" charset="0"/>
            </a:endParaRPr>
          </a:p>
        </p:txBody>
      </p:sp>
      <p:pic>
        <p:nvPicPr>
          <p:cNvPr id="3079" name="Picture 2" descr="http://4.bp.blogspot.com/_JTF1nG7LEW0/TH9OIuJYvPI/AAAAAAAAACc/Siw1OLJgFb4/s1600/services_ico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17526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/>
              <a:t> REST Design Guidelines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334000" cy="4708525"/>
          </a:xfrm>
        </p:spPr>
        <p:txBody>
          <a:bodyPr/>
          <a:lstStyle/>
          <a:p>
            <a:pPr eaLnBrk="1" hangingPunct="1"/>
            <a:r>
              <a:rPr lang="en-US" smtClean="0"/>
              <a:t>Queries should not return an overload of data. If needed, provide a paging mechanism. For example, a "product list" </a:t>
            </a:r>
          </a:p>
          <a:p>
            <a:pPr eaLnBrk="1" hangingPunct="1"/>
            <a:r>
              <a:rPr lang="en-US" smtClean="0"/>
              <a:t>GET request should return the first </a:t>
            </a:r>
            <a:r>
              <a:rPr lang="en-US" i="1" smtClean="0"/>
              <a:t>n</a:t>
            </a:r>
            <a:r>
              <a:rPr lang="en-US" smtClean="0"/>
              <a:t> products (e.g., the first 10), with next/prev links.</a:t>
            </a:r>
          </a:p>
        </p:txBody>
      </p:sp>
      <p:pic>
        <p:nvPicPr>
          <p:cNvPr id="12292" name="Picture 4" descr="https://encrypted-tbn2.gstatic.com/images?q=tbn:ANd9GcTs5DSCG7N8KLVVdhP2aoJAPsULM1IOCYNr28rWUJRknJmpcFu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828800"/>
            <a:ext cx="313372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A few simple tests of </a:t>
            </a:r>
            <a:r>
              <a:rPr lang="en-GB" dirty="0" err="1" smtClean="0"/>
              <a:t>RESTfulness</a:t>
            </a:r>
            <a:endParaRPr 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3600" smtClean="0"/>
              <a:t>Can I do a GET on the URLs that I POST to?</a:t>
            </a:r>
          </a:p>
          <a:p>
            <a:pPr eaLnBrk="1" hangingPunct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3600" smtClean="0"/>
              <a:t>Iff so, do I get something that in some way represents the state of what I've been building up with the POSTs? </a:t>
            </a:r>
          </a:p>
          <a:p>
            <a:pPr eaLnBrk="1" hangingPunct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3600" smtClean="0"/>
              <a:t>HTML forms almost always fail miserably</a:t>
            </a:r>
          </a:p>
          <a:p>
            <a:pPr eaLnBrk="1" hangingPunct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900" dirty="0"/>
              <a:t>Advantages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Scalable component interactions</a:t>
            </a:r>
          </a:p>
          <a:p>
            <a:pPr eaLnBrk="1" hangingPunct="1"/>
            <a:r>
              <a:rPr lang="en-US" smtClean="0"/>
              <a:t>General interfaces</a:t>
            </a:r>
          </a:p>
          <a:p>
            <a:pPr eaLnBrk="1" hangingPunct="1"/>
            <a:r>
              <a:rPr lang="en-US" smtClean="0"/>
              <a:t>Independently deployed connectors.</a:t>
            </a:r>
          </a:p>
          <a:p>
            <a:pPr eaLnBrk="1" hangingPunct="1"/>
            <a:r>
              <a:rPr lang="en-US" smtClean="0"/>
              <a:t>Reduced interaction latency.</a:t>
            </a:r>
          </a:p>
          <a:p>
            <a:pPr eaLnBrk="1" hangingPunct="1"/>
            <a:r>
              <a:rPr lang="en-US" smtClean="0"/>
              <a:t>Strengthened security.</a:t>
            </a:r>
          </a:p>
          <a:p>
            <a:pPr eaLnBrk="1" hangingPunct="1"/>
            <a:r>
              <a:rPr lang="en-US" smtClean="0"/>
              <a:t>Safe encapsulation of legacy systems.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Advantages….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Separates server implementation from the client’s perception of resources (“Cool URIs </a:t>
            </a:r>
          </a:p>
          <a:p>
            <a:pPr eaLnBrk="1" hangingPunct="1"/>
            <a:r>
              <a:rPr lang="en-US" smtClean="0"/>
              <a:t> Don’t Change”).</a:t>
            </a:r>
          </a:p>
          <a:p>
            <a:pPr eaLnBrk="1" hangingPunct="1"/>
            <a:r>
              <a:rPr lang="en-US" smtClean="0"/>
              <a:t>Scales well to large numbers of clients.</a:t>
            </a:r>
          </a:p>
          <a:p>
            <a:pPr eaLnBrk="1" hangingPunct="1"/>
            <a:r>
              <a:rPr lang="en-US" smtClean="0"/>
              <a:t>Enables transfer of data in streams of unlimited size and type.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/>
              <a:t>Disadvantages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It sacrifices some of the advantages of other architectures.</a:t>
            </a:r>
          </a:p>
          <a:p>
            <a:pPr eaLnBrk="1" hangingPunct="1"/>
            <a:r>
              <a:rPr lang="en-US" smtClean="0"/>
              <a:t>Stateful interaction with an FTP site.</a:t>
            </a:r>
          </a:p>
          <a:p>
            <a:pPr eaLnBrk="1" hangingPunct="1"/>
            <a:r>
              <a:rPr lang="en-US" smtClean="0"/>
              <a:t>It retains a single interface for everything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SOAP vs. REST</a:t>
            </a:r>
            <a:endParaRPr lang="en-US" dirty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REST – clients submit requests to Web services as HTTP requests</a:t>
            </a:r>
          </a:p>
          <a:p>
            <a:pPr eaLnBrk="1" hangingPunct="1"/>
            <a:r>
              <a:rPr lang="en-US" sz="3200" smtClean="0"/>
              <a:t>SOAP – clients submit request in form of XML document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900" dirty="0"/>
              <a:t>Conclusion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/>
              <a:t>Service-Oriented Architecture can be implemented in different ways</a:t>
            </a:r>
            <a:r>
              <a:rPr lang="en-US" dirty="0" smtClean="0"/>
              <a:t>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 </a:t>
            </a:r>
            <a:r>
              <a:rPr lang="en-US" dirty="0"/>
              <a:t>General focus is on whatever architecture gets the job done. </a:t>
            </a:r>
            <a:endParaRPr lang="en-US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The </a:t>
            </a:r>
            <a:r>
              <a:rPr lang="en-US" dirty="0"/>
              <a:t>decision of which to use depends entirely on the circumstances of the application.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800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sz="8800" smtClean="0"/>
          </a:p>
          <a:p>
            <a:pPr eaLnBrk="1" hangingPunct="1">
              <a:buFont typeface="Wingdings 2" pitchFamily="18" charset="2"/>
              <a:buNone/>
            </a:pPr>
            <a:r>
              <a:rPr lang="en-US" sz="8800" smtClean="0"/>
              <a:t>       Thanks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smtClean="0"/>
              <a:t>Abstract</a:t>
            </a:r>
          </a:p>
          <a:p>
            <a:r>
              <a:rPr lang="en-US" smtClean="0"/>
              <a:t>Introduction</a:t>
            </a:r>
          </a:p>
          <a:p>
            <a:r>
              <a:rPr lang="en-US" smtClean="0"/>
              <a:t>What is Rest?</a:t>
            </a:r>
          </a:p>
          <a:p>
            <a:r>
              <a:rPr lang="en-US" smtClean="0"/>
              <a:t>Characteristics</a:t>
            </a:r>
          </a:p>
          <a:p>
            <a:r>
              <a:rPr lang="en-US" smtClean="0"/>
              <a:t>Principles</a:t>
            </a:r>
          </a:p>
          <a:p>
            <a:r>
              <a:rPr lang="en-US" smtClean="0"/>
              <a:t>Architecture</a:t>
            </a:r>
          </a:p>
          <a:p>
            <a:r>
              <a:rPr lang="en-US" smtClean="0"/>
              <a:t>SOAP v/s RESTful</a:t>
            </a:r>
          </a:p>
          <a:p>
            <a:r>
              <a:rPr lang="en-US" smtClean="0"/>
              <a:t>Advantages</a:t>
            </a:r>
          </a:p>
          <a:p>
            <a:r>
              <a:rPr lang="en-US" smtClean="0"/>
              <a:t>Disadvantages</a:t>
            </a:r>
          </a:p>
          <a:p>
            <a:r>
              <a:rPr lang="en-US" smtClean="0"/>
              <a:t>Conclusion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Abstract</a:t>
            </a:r>
            <a:endParaRPr lang="en-US" dirty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By its nature, user actions within a distributed hypermedia system require the transfer of large amounts of data from where the data is stored to where it is used.</a:t>
            </a:r>
          </a:p>
          <a:p>
            <a:pPr eaLnBrk="1" hangingPunct="1"/>
            <a:r>
              <a:rPr lang="en-US" smtClean="0"/>
              <a:t> Thus, the Web architecture must be designed for large-grain data transfer.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RESTFul web services are based on the HTTP methods and the concept of REST. </a:t>
            </a:r>
          </a:p>
          <a:p>
            <a:pPr eaLnBrk="1" hangingPunct="1"/>
            <a:r>
              <a:rPr lang="en-US" smtClean="0"/>
              <a:t>A RESTFul web service typically defines the base URI for the services, the supported MIME-types (XML, Text, JSON, user-defined,..) and </a:t>
            </a:r>
          </a:p>
          <a:p>
            <a:pPr eaLnBrk="1" hangingPunct="1"/>
            <a:r>
              <a:rPr lang="en-US" smtClean="0"/>
              <a:t>The set of operations (POST, GET, PUT, DELETE) which are supported.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What is REST?</a:t>
            </a:r>
            <a:br>
              <a:rPr lang="en-US" dirty="0"/>
            </a:br>
            <a:endParaRPr lang="en-US" dirty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REST defines a set of architectural principles by which you can design Web services that</a:t>
            </a:r>
          </a:p>
          <a:p>
            <a:pPr eaLnBrk="1" hangingPunct="1"/>
            <a:r>
              <a:rPr lang="en-US" smtClean="0"/>
              <a:t> focus on a system's resources, including how resource states are addressed and </a:t>
            </a:r>
          </a:p>
          <a:p>
            <a:pPr eaLnBrk="1" hangingPunct="1"/>
            <a:r>
              <a:rPr lang="en-US" smtClean="0"/>
              <a:t>transferred over HTTP by a wide range of clients written in different languages. </a:t>
            </a:r>
          </a:p>
        </p:txBody>
      </p:sp>
      <p:pic>
        <p:nvPicPr>
          <p:cNvPr id="7172" name="Picture 2" descr="http://www.codeproject.com/KB/WCF/WCF_RESTFul_CRUD_Service/RES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343400"/>
            <a:ext cx="8534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REST Web Services Characteristics</a:t>
            </a:r>
            <a:br>
              <a:rPr lang="en-US" dirty="0"/>
            </a:br>
            <a:endParaRPr lang="en-US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Client-Server: a pull-based interaction style: consuming components pull representations.</a:t>
            </a:r>
          </a:p>
          <a:p>
            <a:pPr eaLnBrk="1" hangingPunct="1"/>
            <a:r>
              <a:rPr lang="en-US" smtClean="0"/>
              <a:t>Named resources - the system is comprised of resources which are named using a URL.</a:t>
            </a:r>
          </a:p>
          <a:p>
            <a:pPr eaLnBrk="1" hangingPunct="1"/>
            <a:r>
              <a:rPr lang="en-US" smtClean="0"/>
              <a:t>Uniform interface: all resources are accessed with a generic interface (e.g., HTTP GET, POST, PUT, DELETE).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Principles of REST Web Service 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Describe how your services are to be invoked using either a WSDL document, </a:t>
            </a:r>
          </a:p>
          <a:p>
            <a:pPr eaLnBrk="1" hangingPunct="1"/>
            <a:r>
              <a:rPr lang="en-US" smtClean="0"/>
              <a:t>or simply an HTML document. </a:t>
            </a:r>
          </a:p>
          <a:p>
            <a:pPr eaLnBrk="1" hangingPunct="1"/>
            <a:r>
              <a:rPr lang="en-US" smtClean="0"/>
              <a:t>Categorize your resources according to whether clients can just receive a representation of the resource,</a:t>
            </a:r>
          </a:p>
          <a:p>
            <a:pPr eaLnBrk="1" hangingPunct="1"/>
            <a:r>
              <a:rPr lang="en-US" smtClean="0"/>
              <a:t> or whether clients can modify (add to) the resource. 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/>
              <a:t>RESTful</a:t>
            </a:r>
            <a:r>
              <a:rPr lang="en-US" dirty="0"/>
              <a:t> Web Services  Architecture</a:t>
            </a:r>
            <a:br>
              <a:rPr lang="en-US" dirty="0"/>
            </a:br>
            <a:endParaRPr lang="en-US" dirty="0"/>
          </a:p>
        </p:txBody>
      </p:sp>
      <p:pic>
        <p:nvPicPr>
          <p:cNvPr id="10243" name="irc_mi" descr="http://www.ibm.com/developerworks/library/wa-aj-multitier/fig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752600"/>
            <a:ext cx="8534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SOAP v/s </a:t>
            </a:r>
            <a:r>
              <a:rPr lang="en-US" dirty="0" err="1" smtClean="0"/>
              <a:t>RESTful</a:t>
            </a:r>
            <a:endParaRPr lang="en-US" dirty="0"/>
          </a:p>
        </p:txBody>
      </p:sp>
      <p:pic>
        <p:nvPicPr>
          <p:cNvPr id="11267" name="Picture 2" descr="http://projectassistant.org/wp-content/uploads/2013/08/ja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88</TotalTime>
  <Words>545</Words>
  <Application>Microsoft Office PowerPoint</Application>
  <PresentationFormat>On-screen Show (4:3)</PresentationFormat>
  <Paragraphs>73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Arial</vt:lpstr>
      <vt:lpstr>Lucida Sans</vt:lpstr>
      <vt:lpstr>Book Antiqua</vt:lpstr>
      <vt:lpstr>Wingdings 2</vt:lpstr>
      <vt:lpstr>Wingdings</vt:lpstr>
      <vt:lpstr>Wingdings 3</vt:lpstr>
      <vt:lpstr>Calibri</vt:lpstr>
      <vt:lpstr>Verdana</vt:lpstr>
      <vt:lpstr>Tahoma</vt:lpstr>
      <vt:lpstr>Times New Roman</vt:lpstr>
      <vt:lpstr>Apex</vt:lpstr>
      <vt:lpstr>Slide 1</vt:lpstr>
      <vt:lpstr>Content</vt:lpstr>
      <vt:lpstr>Abstract</vt:lpstr>
      <vt:lpstr>Introduction</vt:lpstr>
      <vt:lpstr>What is REST? </vt:lpstr>
      <vt:lpstr>REST Web Services Characteristics </vt:lpstr>
      <vt:lpstr>Principles of REST Web Service </vt:lpstr>
      <vt:lpstr>RESTful Web Services  Architecture </vt:lpstr>
      <vt:lpstr>SOAP v/s RESTful</vt:lpstr>
      <vt:lpstr> REST Design Guidelines  </vt:lpstr>
      <vt:lpstr>A few simple tests of RESTfulness</vt:lpstr>
      <vt:lpstr>Advantages </vt:lpstr>
      <vt:lpstr>Advantages….</vt:lpstr>
      <vt:lpstr>Disadvantages </vt:lpstr>
      <vt:lpstr>SOAP vs. REST</vt:lpstr>
      <vt:lpstr>Conclusion 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SUMIT</dc:creator>
  <cp:lastModifiedBy>Sumit Thakur</cp:lastModifiedBy>
  <cp:revision>12</cp:revision>
  <dcterms:created xsi:type="dcterms:W3CDTF">2014-01-28T07:36:26Z</dcterms:created>
  <dcterms:modified xsi:type="dcterms:W3CDTF">2015-01-10T12:14:56Z</dcterms:modified>
</cp:coreProperties>
</file>