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5"/>
  </p:notesMasterIdLst>
  <p:sldIdLst>
    <p:sldId id="277" r:id="rId2"/>
    <p:sldId id="281" r:id="rId3"/>
    <p:sldId id="257" r:id="rId4"/>
    <p:sldId id="258" r:id="rId5"/>
    <p:sldId id="259" r:id="rId6"/>
    <p:sldId id="274" r:id="rId7"/>
    <p:sldId id="275" r:id="rId8"/>
    <p:sldId id="273" r:id="rId9"/>
    <p:sldId id="276" r:id="rId10"/>
    <p:sldId id="260" r:id="rId11"/>
    <p:sldId id="261" r:id="rId12"/>
    <p:sldId id="262" r:id="rId13"/>
    <p:sldId id="263" r:id="rId14"/>
    <p:sldId id="264" r:id="rId15"/>
    <p:sldId id="265" r:id="rId16"/>
    <p:sldId id="266" r:id="rId17"/>
    <p:sldId id="269" r:id="rId18"/>
    <p:sldId id="270" r:id="rId19"/>
    <p:sldId id="271" r:id="rId20"/>
    <p:sldId id="272" r:id="rId21"/>
    <p:sldId id="267" r:id="rId22"/>
    <p:sldId id="268" r:id="rId23"/>
    <p:sldId id="279"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56F6FBB-0BB6-4876-9142-F2782C503412}" type="datetimeFigureOut">
              <a:rPr lang="en-US"/>
              <a:pPr>
                <a:defRPr/>
              </a:pPr>
              <a:t>3/24/2024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40A731BA-CD10-4FD2-BE57-081D4DECA940}" type="slidenum">
              <a:rPr lang="en-US"/>
              <a:pPr>
                <a:defRPr/>
              </a:pPr>
              <a:t>‹#›</a:t>
            </a:fld>
            <a:endParaRPr lang="en-US"/>
          </a:p>
        </p:txBody>
      </p:sp>
    </p:spTree>
    <p:extLst>
      <p:ext uri="{BB962C8B-B14F-4D97-AF65-F5344CB8AC3E}">
        <p14:creationId xmlns:p14="http://schemas.microsoft.com/office/powerpoint/2010/main" val="40396356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73F9A2-2EC9-41F8-B95D-94ADA3D399F5}" type="slidenum">
              <a:rPr lang="en-US"/>
              <a:pPr fontAlgn="base">
                <a:spcBef>
                  <a:spcPct val="0"/>
                </a:spcBef>
                <a:spcAft>
                  <a:spcPct val="0"/>
                </a:spcAft>
              </a:pPr>
              <a:t>1</a:t>
            </a:fld>
            <a:endParaRPr lang="en-US"/>
          </a:p>
        </p:txBody>
      </p:sp>
      <p:sp>
        <p:nvSpPr>
          <p:cNvPr id="2969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0" hangingPunct="0"/>
            <a:fld id="{EAA95C4F-94E9-46D2-AAFA-5EEB50AFC9D9}" type="slidenum">
              <a:rPr lang="en-US" sz="1200">
                <a:latin typeface="Times New Roman" pitchFamily="18" charset="0"/>
              </a:rPr>
              <a:pPr algn="r" eaLnBrk="0" hangingPunct="0"/>
              <a:t>1</a:t>
            </a:fld>
            <a:endParaRPr lang="en-US" sz="1200">
              <a:latin typeface="Times New Roman" pitchFamily="18" charset="0"/>
            </a:endParaRPr>
          </a:p>
        </p:txBody>
      </p:sp>
      <p:sp>
        <p:nvSpPr>
          <p:cNvPr id="2970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BECFE885-88D5-483F-886C-7FBD6A989E97}" type="datetimeFigureOut">
              <a:rPr/>
              <a:pPr>
                <a:defRPr/>
              </a:pPr>
              <a:t>1/9/2015</a:t>
            </a:fld>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26F09A89-F00F-41AD-8DFC-B579DAE960D4}"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947DAAEB-23EA-4F2A-A21B-D0EF576D28C8}" type="datetimeFigureOut">
              <a:rPr lang="en-US"/>
              <a:pPr>
                <a:defRPr/>
              </a:pPr>
              <a:t>3/24/2024</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30FC22C0-A297-48B7-ACEA-1721D8629A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fld id="{C823EA71-6B68-4CA6-881B-8AFF8508067E}" type="datetimeFigureOut">
              <a:rPr lang="en-US"/>
              <a:pPr>
                <a:defRPr/>
              </a:pPr>
              <a:t>3/24/2024</a:t>
            </a:fld>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FD4DA363-5C02-4787-9A09-35C4BA19770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D3A72529-D895-4A4E-AA57-1F425B1EF478}" type="datetimeFigureOut">
              <a:rPr lang="en-US"/>
              <a:pPr>
                <a:defRPr/>
              </a:pPr>
              <a:t>3/24/2024</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34AE9CFC-D347-40F7-A8A8-F681E7D80EB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D35A30E2-ADE3-4DAA-AE02-0A2242B6B2DC}" type="datetimeFigureOut">
              <a:rPr lang="en-US"/>
              <a:pPr>
                <a:defRPr/>
              </a:pPr>
              <a:t>3/24/2024</a:t>
            </a:fld>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6FAAA63D-DF0D-441E-AE38-9F98D303D1F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C15D07EA-99E7-4425-89DD-8AD85435B79E}" type="datetimeFigureOut">
              <a:rPr lang="en-US"/>
              <a:pPr>
                <a:defRPr/>
              </a:pPr>
              <a:t>3/24/2024</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7565EF80-0127-4D4B-90BC-B3DADBF0630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fld id="{C81A2F76-6055-4526-B902-DA61583EC4FE}" type="datetimeFigureOut">
              <a:rPr lang="en-US"/>
              <a:pPr>
                <a:defRPr/>
              </a:pPr>
              <a:t>3/24/2024</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9D073EC7-23E5-4258-ADE1-94456BCB2E2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fld id="{06582877-8793-43BF-BB2E-F06C99C84D0D}" type="datetimeFigureOut">
              <a:rPr lang="en-US"/>
              <a:pPr>
                <a:defRPr/>
              </a:pPr>
              <a:t>3/24/2024</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C06B941C-B661-441C-A362-A10BB1C28DF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0530E025-ADFE-4DCB-8957-6B3E44122342}" type="datetimeFigureOut">
              <a:rPr lang="en-US"/>
              <a:pPr>
                <a:defRPr/>
              </a:pPr>
              <a:t>3/24/2024</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pPr>
              <a:defRPr/>
            </a:pPr>
            <a:fld id="{82B91432-9416-4F53-BB76-256FA1ED54C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2974DD49-FF6C-4AA4-A770-28C03C800821}" type="datetimeFigureOut">
              <a:rPr lang="en-US"/>
              <a:pPr>
                <a:defRPr/>
              </a:pPr>
              <a:t>3/24/2024</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FC58EB2D-B195-40CF-A2E4-D3C9EA30C60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4C07A45D-C5AA-4EAB-8917-603D160ADD75}" type="datetimeFigureOut">
              <a:rPr lang="en-US"/>
              <a:pPr>
                <a:defRPr/>
              </a:pPr>
              <a:t>3/24/2024</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2B3B7EB9-9DDC-461F-BD56-4C734315395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cs typeface="+mn-cs"/>
              </a:defRPr>
            </a:lvl1pPr>
            <a:extLst/>
          </a:lstStyle>
          <a:p>
            <a:pPr>
              <a:defRPr/>
            </a:pPr>
            <a:fld id="{97DDF4CA-1177-4A9C-A2F1-C923E96CE8CB}" type="datetimeFigureOut">
              <a:rPr lang="en-US"/>
              <a:pPr>
                <a:defRPr/>
              </a:pPr>
              <a:t>3/24/2024</a:t>
            </a:fld>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cs typeface="+mn-cs"/>
              </a:defRPr>
            </a:lvl1pPr>
            <a:extLst/>
          </a:lstStyle>
          <a:p>
            <a:pPr>
              <a:defRPr/>
            </a:pPr>
            <a:fld id="{D23A064A-8274-4DC5-9724-4F09A70A8E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9" r:id="rId1"/>
    <p:sldLayoutId id="2147483832" r:id="rId2"/>
    <p:sldLayoutId id="2147483840" r:id="rId3"/>
    <p:sldLayoutId id="2147483833" r:id="rId4"/>
    <p:sldLayoutId id="2147483834" r:id="rId5"/>
    <p:sldLayoutId id="2147483835" r:id="rId6"/>
    <p:sldLayoutId id="2147483836" r:id="rId7"/>
    <p:sldLayoutId id="2147483837" r:id="rId8"/>
    <p:sldLayoutId id="2147483841" r:id="rId9"/>
    <p:sldLayoutId id="2147483838" r:id="rId10"/>
    <p:sldLayoutId id="2147483842" r:id="rId11"/>
  </p:sldLayoutIdLst>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6147"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6148" name="Rectangle 5"/>
          <p:cNvSpPr>
            <a:spLocks noChangeArrowheads="1"/>
          </p:cNvSpPr>
          <p:nvPr/>
        </p:nvSpPr>
        <p:spPr bwMode="auto">
          <a:xfrm>
            <a:off x="152400" y="838200"/>
            <a:ext cx="8686800" cy="1143000"/>
          </a:xfrm>
          <a:prstGeom prst="rect">
            <a:avLst/>
          </a:prstGeom>
          <a:noFill/>
          <a:ln w="9525">
            <a:noFill/>
            <a:miter lim="800000"/>
            <a:headEnd/>
            <a:tailEnd/>
          </a:ln>
        </p:spPr>
        <p:txBody>
          <a:bodyPr anchor="ctr"/>
          <a:lstStyle/>
          <a:p>
            <a:pPr algn="ctr" eaLnBrk="0" hangingPunct="0"/>
            <a:r>
              <a:rPr lang="en-US" sz="5400" dirty="0" smtClean="0">
                <a:solidFill>
                  <a:srgbClr val="FF0000"/>
                </a:solidFill>
                <a:latin typeface="Verdana" pitchFamily="34" charset="0"/>
              </a:rPr>
              <a:t>www.studymafia.net</a:t>
            </a:r>
            <a:endParaRPr lang="en-US" sz="5400" dirty="0">
              <a:solidFill>
                <a:srgbClr val="FF9900"/>
              </a:solidFill>
              <a:latin typeface="Tahoma" pitchFamily="34" charset="0"/>
            </a:endParaRPr>
          </a:p>
        </p:txBody>
      </p:sp>
      <p:sp>
        <p:nvSpPr>
          <p:cNvPr id="6149" name="Text Box 9"/>
          <p:cNvSpPr txBox="1">
            <a:spLocks noChangeArrowheads="1"/>
          </p:cNvSpPr>
          <p:nvPr/>
        </p:nvSpPr>
        <p:spPr bwMode="auto">
          <a:xfrm>
            <a:off x="533400" y="5181600"/>
            <a:ext cx="8610600" cy="671513"/>
          </a:xfrm>
          <a:prstGeom prst="rect">
            <a:avLst/>
          </a:prstGeom>
          <a:noFill/>
          <a:ln w="9525">
            <a:noFill/>
            <a:miter lim="800000"/>
            <a:headEnd/>
            <a:tailEnd/>
          </a:ln>
        </p:spPr>
        <p:txBody>
          <a:bodyPr>
            <a:spAutoFit/>
          </a:bodyPr>
          <a:lstStyle/>
          <a:p>
            <a:pPr eaLnBrk="0" hangingPunct="0">
              <a:spcBef>
                <a:spcPct val="50000"/>
              </a:spcBef>
            </a:pPr>
            <a:r>
              <a:rPr lang="en-US" sz="2000" b="1" dirty="0">
                <a:latin typeface="Times New Roman" pitchFamily="18" charset="0"/>
              </a:rPr>
              <a:t>Submitted To:				              Submitted By:</a:t>
            </a:r>
          </a:p>
          <a:p>
            <a:pPr eaLnBrk="0" hangingPunct="0"/>
            <a:r>
              <a:rPr lang="en-US" b="1" dirty="0" smtClean="0">
                <a:latin typeface="Times New Roman" pitchFamily="18" charset="0"/>
              </a:rPr>
              <a:t>www.studymafia.net                                                           www.studymafia.net             </a:t>
            </a:r>
            <a:endParaRPr lang="en-US" b="1" dirty="0">
              <a:latin typeface="Times New Roman" pitchFamily="18" charset="0"/>
            </a:endParaRPr>
          </a:p>
        </p:txBody>
      </p:sp>
      <p:sp>
        <p:nvSpPr>
          <p:cNvPr id="6150" name="Rectangle 8"/>
          <p:cNvSpPr>
            <a:spLocks noChangeArrowheads="1"/>
          </p:cNvSpPr>
          <p:nvPr/>
        </p:nvSpPr>
        <p:spPr bwMode="auto">
          <a:xfrm>
            <a:off x="0" y="2362200"/>
            <a:ext cx="4191000" cy="1692275"/>
          </a:xfrm>
          <a:prstGeom prst="rect">
            <a:avLst/>
          </a:prstGeom>
          <a:noFill/>
          <a:ln w="9525">
            <a:noFill/>
            <a:miter lim="800000"/>
            <a:headEnd/>
            <a:tailEnd/>
          </a:ln>
        </p:spPr>
        <p:txBody>
          <a:bodyPr>
            <a:spAutoFit/>
          </a:bodyPr>
          <a:lstStyle/>
          <a:p>
            <a:pPr algn="ctr" eaLnBrk="0" hangingPunct="0"/>
            <a:r>
              <a:rPr lang="en-US" sz="3600" b="1">
                <a:solidFill>
                  <a:srgbClr val="FF0000"/>
                </a:solidFill>
                <a:latin typeface="Times New Roman" pitchFamily="18" charset="0"/>
              </a:rPr>
              <a:t>Seminar </a:t>
            </a:r>
          </a:p>
          <a:p>
            <a:pPr algn="ctr" eaLnBrk="0" hangingPunct="0"/>
            <a:r>
              <a:rPr lang="en-US" sz="3600" b="1">
                <a:solidFill>
                  <a:srgbClr val="FF0000"/>
                </a:solidFill>
                <a:latin typeface="Times New Roman" pitchFamily="18" charset="0"/>
              </a:rPr>
              <a:t>On </a:t>
            </a:r>
          </a:p>
          <a:p>
            <a:pPr algn="ctr" eaLnBrk="0" hangingPunct="0"/>
            <a:r>
              <a:rPr lang="en-US" sz="3200" b="1">
                <a:solidFill>
                  <a:srgbClr val="FF0000"/>
                </a:solidFill>
                <a:latin typeface="Trebuchet MS" pitchFamily="34" charset="0"/>
              </a:rPr>
              <a:t>Geothermal Energy</a:t>
            </a:r>
            <a:endParaRPr lang="en-US" sz="3200">
              <a:solidFill>
                <a:srgbClr val="FF0000"/>
              </a:solidFill>
              <a:latin typeface="Trebuchet MS" pitchFamily="34" charset="0"/>
            </a:endParaRPr>
          </a:p>
        </p:txBody>
      </p:sp>
      <p:pic>
        <p:nvPicPr>
          <p:cNvPr id="6151" name="Picture 2" descr="http://www.gtenergy.net/assets/images/body%20text%20images/Peeled-Earth-F.jpg"/>
          <p:cNvPicPr>
            <a:picLocks noChangeAspect="1" noChangeArrowheads="1"/>
          </p:cNvPicPr>
          <p:nvPr/>
        </p:nvPicPr>
        <p:blipFill>
          <a:blip r:embed="rId5" cstate="print"/>
          <a:srcRect/>
          <a:stretch>
            <a:fillRect/>
          </a:stretch>
        </p:blipFill>
        <p:spPr bwMode="auto">
          <a:xfrm>
            <a:off x="4143375" y="1981200"/>
            <a:ext cx="3476625" cy="3200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smtClean="0"/>
              <a:t/>
            </a:r>
            <a:br>
              <a:rPr lang="en-US" dirty="0" smtClean="0"/>
            </a:br>
            <a:r>
              <a:rPr lang="en-US" dirty="0" smtClean="0"/>
              <a:t>  </a:t>
            </a:r>
            <a:br>
              <a:rPr lang="en-US" dirty="0" smtClean="0"/>
            </a:br>
            <a:r>
              <a:rPr lang="en-US" dirty="0" smtClean="0"/>
              <a:t> Where </a:t>
            </a:r>
            <a:r>
              <a:rPr lang="en-US" dirty="0"/>
              <a:t>Is Geothermal Energy Found?</a:t>
            </a:r>
            <a:br>
              <a:rPr lang="en-US" dirty="0"/>
            </a:br>
            <a:endParaRPr lang="en-US" dirty="0"/>
          </a:p>
        </p:txBody>
      </p:sp>
      <p:sp>
        <p:nvSpPr>
          <p:cNvPr id="14339" name="Content Placeholder 2"/>
          <p:cNvSpPr>
            <a:spLocks noGrp="1"/>
          </p:cNvSpPr>
          <p:nvPr>
            <p:ph idx="1"/>
          </p:nvPr>
        </p:nvSpPr>
        <p:spPr/>
        <p:txBody>
          <a:bodyPr/>
          <a:lstStyle/>
          <a:p>
            <a:r>
              <a:rPr lang="en-US" sz="2400" smtClean="0">
                <a:latin typeface="Times New Roman" pitchFamily="18" charset="0"/>
                <a:cs typeface="Times New Roman" pitchFamily="18" charset="0"/>
              </a:rPr>
              <a:t>What does geothermal energy look like? Some visible features of geothermal energy are volcanoes, hot springs, geysers, and fumaroles. </a:t>
            </a:r>
          </a:p>
          <a:p>
            <a:r>
              <a:rPr lang="en-US" sz="2400" smtClean="0">
                <a:latin typeface="Times New Roman" pitchFamily="18" charset="0"/>
                <a:cs typeface="Times New Roman" pitchFamily="18" charset="0"/>
              </a:rPr>
              <a:t>But you cannot see most geothermal energy. Usually geothermal energy is deep underground. </a:t>
            </a:r>
          </a:p>
          <a:p>
            <a:r>
              <a:rPr lang="en-US" sz="2400" smtClean="0">
                <a:latin typeface="Times New Roman" pitchFamily="18" charset="0"/>
                <a:cs typeface="Times New Roman" pitchFamily="18" charset="0"/>
              </a:rPr>
              <a:t>There may be no clues above ground to what exists below ground.</a:t>
            </a:r>
          </a:p>
          <a:p>
            <a:endParaRPr lang="en-US" sz="2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239000" cy="1264919"/>
          </a:xfrm>
        </p:spPr>
        <p:txBody>
          <a:bodyPr>
            <a:normAutofit fontScale="90000"/>
          </a:bodyPr>
          <a:lstStyle/>
          <a:p>
            <a:pPr fontAlgn="auto">
              <a:spcAft>
                <a:spcPts val="0"/>
              </a:spcAft>
              <a:defRPr/>
            </a:pPr>
            <a:r>
              <a:rPr lang="en-US" dirty="0"/>
              <a:t> </a:t>
            </a:r>
            <a:br>
              <a:rPr lang="en-US" dirty="0"/>
            </a:br>
            <a:r>
              <a:rPr lang="en-US" dirty="0"/>
              <a:t> </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Geothermal </a:t>
            </a:r>
            <a:r>
              <a:rPr lang="en-US" dirty="0"/>
              <a:t>Energy and the </a:t>
            </a:r>
            <a:r>
              <a:rPr lang="en-US" dirty="0" smtClean="0"/>
              <a:t>Environment</a:t>
            </a:r>
            <a:r>
              <a:rPr lang="en-US" dirty="0"/>
              <a:t/>
            </a:r>
            <a:br>
              <a:rPr lang="en-US" dirty="0"/>
            </a:br>
            <a:r>
              <a:rPr lang="en-US" dirty="0"/>
              <a:t/>
            </a:r>
            <a:br>
              <a:rPr lang="en-US" dirty="0"/>
            </a:br>
            <a:endParaRPr lang="en-US" dirty="0"/>
          </a:p>
        </p:txBody>
      </p:sp>
      <p:sp>
        <p:nvSpPr>
          <p:cNvPr id="15363" name="Content Placeholder 2"/>
          <p:cNvSpPr>
            <a:spLocks noGrp="1"/>
          </p:cNvSpPr>
          <p:nvPr>
            <p:ph idx="1"/>
          </p:nvPr>
        </p:nvSpPr>
        <p:spPr>
          <a:xfrm>
            <a:off x="457200" y="1447800"/>
            <a:ext cx="7239000" cy="4846638"/>
          </a:xfrm>
        </p:spPr>
        <p:txBody>
          <a:bodyPr/>
          <a:lstStyle/>
          <a:p>
            <a:r>
              <a:rPr lang="en-US" sz="2400" b="1" smtClean="0">
                <a:latin typeface="Times New Roman" pitchFamily="18" charset="0"/>
                <a:cs typeface="Times New Roman" pitchFamily="18" charset="0"/>
              </a:rPr>
              <a:t> </a:t>
            </a:r>
            <a:r>
              <a:rPr lang="en-US" sz="2400" smtClean="0">
                <a:latin typeface="Times New Roman" pitchFamily="18" charset="0"/>
                <a:cs typeface="Times New Roman" pitchFamily="18" charset="0"/>
              </a:rPr>
              <a:t>Geothermal energy is a renewable energy source that does little damage to the environment.</a:t>
            </a:r>
          </a:p>
          <a:p>
            <a:r>
              <a:rPr lang="en-US" sz="2400" smtClean="0">
                <a:latin typeface="Times New Roman" pitchFamily="18" charset="0"/>
                <a:cs typeface="Times New Roman" pitchFamily="18" charset="0"/>
              </a:rPr>
              <a:t>Geothermal steam and hot water do contain naturally occurring traces of hydrogen sulfide (a gas that smells like rotten eggs) and other gases and chemicals that can be harmful in high concentrations.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a:t>Uses of geothermal energy</a:t>
            </a:r>
            <a:br>
              <a:rPr lang="en-US" dirty="0"/>
            </a:br>
            <a:endParaRPr lang="en-US" dirty="0"/>
          </a:p>
        </p:txBody>
      </p:sp>
      <p:sp>
        <p:nvSpPr>
          <p:cNvPr id="16387" name="Content Placeholder 2"/>
          <p:cNvSpPr>
            <a:spLocks noGrp="1"/>
          </p:cNvSpPr>
          <p:nvPr>
            <p:ph idx="1"/>
          </p:nvPr>
        </p:nvSpPr>
        <p:spPr/>
        <p:txBody>
          <a:bodyPr/>
          <a:lstStyle/>
          <a:p>
            <a:r>
              <a:rPr lang="en-US" sz="2400" smtClean="0">
                <a:latin typeface="Times New Roman" pitchFamily="18" charset="0"/>
                <a:cs typeface="Times New Roman" pitchFamily="18" charset="0"/>
              </a:rPr>
              <a:t>Industrial processes</a:t>
            </a:r>
          </a:p>
          <a:p>
            <a:r>
              <a:rPr lang="en-US" sz="2400" smtClean="0">
                <a:latin typeface="Times New Roman" pitchFamily="18" charset="0"/>
                <a:cs typeface="Times New Roman" pitchFamily="18" charset="0"/>
              </a:rPr>
              <a:t>Geothermal prawn farming</a:t>
            </a:r>
          </a:p>
          <a:p>
            <a:r>
              <a:rPr lang="en-US" sz="2400" smtClean="0">
                <a:latin typeface="Times New Roman" pitchFamily="18" charset="0"/>
                <a:cs typeface="Times New Roman" pitchFamily="18" charset="0"/>
              </a:rPr>
              <a:t>Horticulture</a:t>
            </a:r>
          </a:p>
          <a:p>
            <a:r>
              <a:rPr lang="en-US" sz="2400" smtClean="0">
                <a:latin typeface="Times New Roman" pitchFamily="18" charset="0"/>
                <a:cs typeface="Times New Roman" pitchFamily="18" charset="0"/>
              </a:rPr>
              <a:t>Crop and timber drying</a:t>
            </a:r>
          </a:p>
          <a:p>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a:t>Types</a:t>
            </a:r>
            <a:br>
              <a:rPr lang="en-US" dirty="0"/>
            </a:b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a:buFont typeface="Wingdings 2" pitchFamily="18" charset="2"/>
              <a:buNone/>
            </a:pPr>
            <a:r>
              <a:rPr lang="en-US" sz="2400" b="1" smtClean="0">
                <a:solidFill>
                  <a:srgbClr val="FF0000"/>
                </a:solidFill>
                <a:latin typeface="Times New Roman" pitchFamily="18" charset="0"/>
                <a:cs typeface="Times New Roman" pitchFamily="18" charset="0"/>
              </a:rPr>
              <a:t>   Liquid-dominated plants</a:t>
            </a:r>
            <a:endParaRPr lang="en-US" sz="2400" smtClean="0">
              <a:solidFill>
                <a:srgbClr val="FF0000"/>
              </a:solidFill>
              <a:latin typeface="Times New Roman" pitchFamily="18" charset="0"/>
              <a:cs typeface="Times New Roman" pitchFamily="18" charset="0"/>
            </a:endParaRPr>
          </a:p>
          <a:p>
            <a:pPr>
              <a:buFont typeface="Wingdings 2" pitchFamily="18" charset="2"/>
              <a:buNone/>
            </a:pPr>
            <a:r>
              <a:rPr lang="en-US" sz="2400" smtClean="0">
                <a:latin typeface="Times New Roman" pitchFamily="18" charset="0"/>
                <a:cs typeface="Times New Roman" pitchFamily="18" charset="0"/>
              </a:rPr>
              <a:t>   Liquid-dominated reservoirs (LDRs) are more common with temperatures greater than 200 °C (392 °F) and are found near young volcanoes surrounding the Pacific Ocean and in rift zones and hot spots. </a:t>
            </a:r>
          </a:p>
          <a:p>
            <a:pPr>
              <a:buFont typeface="Wingdings 2" pitchFamily="18" charset="2"/>
              <a:buNone/>
            </a:pPr>
            <a:r>
              <a:rPr lang="en-US" sz="2400" b="1" smtClean="0">
                <a:solidFill>
                  <a:srgbClr val="FF0000"/>
                </a:solidFill>
                <a:latin typeface="Times New Roman" pitchFamily="18" charset="0"/>
                <a:cs typeface="Times New Roman" pitchFamily="18" charset="0"/>
              </a:rPr>
              <a:t>    Thermal energy</a:t>
            </a:r>
            <a:endParaRPr lang="en-US" sz="2400" smtClean="0">
              <a:solidFill>
                <a:srgbClr val="FF0000"/>
              </a:solidFill>
              <a:latin typeface="Times New Roman" pitchFamily="18" charset="0"/>
              <a:cs typeface="Times New Roman" pitchFamily="18" charset="0"/>
            </a:endParaRPr>
          </a:p>
          <a:p>
            <a:pPr>
              <a:buFont typeface="Wingdings 2" pitchFamily="18" charset="2"/>
              <a:buNone/>
            </a:pPr>
            <a:r>
              <a:rPr lang="en-US" sz="2400" smtClean="0">
                <a:latin typeface="Times New Roman" pitchFamily="18" charset="0"/>
                <a:cs typeface="Times New Roman" pitchFamily="18" charset="0"/>
              </a:rPr>
              <a:t>   Lower temperature sources produce the energy equivalent of 100M BBL per year. Sources with temperatures from 30-150 C are used without conversion to electricity for as district heating, greenhouses, fisheries, mineral recovery, industrial process heating and bathing in 75 countries.</a:t>
            </a:r>
            <a:r>
              <a:rPr lang="en-US" sz="240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a:t>Types</a:t>
            </a:r>
            <a:br>
              <a:rPr lang="en-US" dirty="0"/>
            </a:br>
            <a:r>
              <a:rPr lang="en-US" dirty="0" smtClean="0"/>
              <a:t>….</a:t>
            </a:r>
            <a:endParaRPr lang="en-US" dirty="0"/>
          </a:p>
        </p:txBody>
      </p:sp>
      <p:sp>
        <p:nvSpPr>
          <p:cNvPr id="18435" name="Content Placeholder 2"/>
          <p:cNvSpPr>
            <a:spLocks noGrp="1"/>
          </p:cNvSpPr>
          <p:nvPr>
            <p:ph idx="1"/>
          </p:nvPr>
        </p:nvSpPr>
        <p:spPr/>
        <p:txBody>
          <a:bodyPr/>
          <a:lstStyle/>
          <a:p>
            <a:pPr>
              <a:buFont typeface="Wingdings 2" pitchFamily="18" charset="2"/>
              <a:buNone/>
            </a:pPr>
            <a:r>
              <a:rPr lang="en-US" sz="2400" b="1" smtClean="0">
                <a:solidFill>
                  <a:srgbClr val="FF0000"/>
                </a:solidFill>
                <a:latin typeface="Times New Roman" pitchFamily="18" charset="0"/>
                <a:cs typeface="Times New Roman" pitchFamily="18" charset="0"/>
              </a:rPr>
              <a:t>   Enhanced geothermal</a:t>
            </a:r>
            <a:endParaRPr lang="en-US" sz="2400" smtClean="0">
              <a:solidFill>
                <a:srgbClr val="FF0000"/>
              </a:solidFill>
              <a:latin typeface="Times New Roman" pitchFamily="18" charset="0"/>
              <a:cs typeface="Times New Roman" pitchFamily="18" charset="0"/>
            </a:endParaRPr>
          </a:p>
          <a:p>
            <a:r>
              <a:rPr lang="en-US" sz="2400" smtClean="0">
                <a:latin typeface="Times New Roman" pitchFamily="18" charset="0"/>
                <a:cs typeface="Times New Roman" pitchFamily="18" charset="0"/>
              </a:rPr>
              <a:t>Enhanced geothermal systems (EGS) actively inject water into wells to be heated and pumped back out. </a:t>
            </a:r>
          </a:p>
          <a:p>
            <a:r>
              <a:rPr lang="en-US" sz="2400" smtClean="0">
                <a:latin typeface="Times New Roman" pitchFamily="18" charset="0"/>
                <a:cs typeface="Times New Roman" pitchFamily="18" charset="0"/>
              </a:rPr>
              <a:t>The water is injected under high pressure to expand existing rock fissures to enable the water to freely flow in and out.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a:t>Advantages </a:t>
            </a:r>
            <a:r>
              <a:rPr lang="en-US" dirty="0" smtClean="0"/>
              <a:t> </a:t>
            </a:r>
            <a:endParaRPr lang="en-US" dirty="0"/>
          </a:p>
        </p:txBody>
      </p:sp>
      <p:sp>
        <p:nvSpPr>
          <p:cNvPr id="19459" name="Content Placeholder 2"/>
          <p:cNvSpPr>
            <a:spLocks noGrp="1"/>
          </p:cNvSpPr>
          <p:nvPr>
            <p:ph idx="1"/>
          </p:nvPr>
        </p:nvSpPr>
        <p:spPr/>
        <p:txBody>
          <a:bodyPr/>
          <a:lstStyle/>
          <a:p>
            <a:pPr marL="514350" indent="-514350"/>
            <a:r>
              <a:rPr lang="en-US" sz="2400" smtClean="0">
                <a:latin typeface="Times New Roman" pitchFamily="18" charset="0"/>
                <a:cs typeface="Times New Roman" pitchFamily="18" charset="0"/>
              </a:rPr>
              <a:t> It is a renewable source of energy.</a:t>
            </a:r>
          </a:p>
          <a:p>
            <a:pPr marL="514350" indent="-514350"/>
            <a:r>
              <a:rPr lang="en-US" sz="2400" smtClean="0">
                <a:latin typeface="Times New Roman" pitchFamily="18" charset="0"/>
                <a:cs typeface="Times New Roman" pitchFamily="18" charset="0"/>
              </a:rPr>
              <a:t>By far, it is non-polluting and environment friendly. </a:t>
            </a:r>
          </a:p>
          <a:p>
            <a:pPr marL="514350" indent="-514350"/>
            <a:r>
              <a:rPr lang="en-US" sz="2400" smtClean="0">
                <a:latin typeface="Times New Roman" pitchFamily="18" charset="0"/>
                <a:cs typeface="Times New Roman" pitchFamily="18" charset="0"/>
              </a:rPr>
              <a:t>There is no wastage or generation of by-products.</a:t>
            </a:r>
          </a:p>
          <a:p>
            <a:pPr marL="514350" indent="-514350"/>
            <a:r>
              <a:rPr lang="en-US" sz="2400" smtClean="0">
                <a:latin typeface="Times New Roman" pitchFamily="18" charset="0"/>
                <a:cs typeface="Times New Roman" pitchFamily="18" charset="0"/>
              </a:rPr>
              <a:t>Geothermal energy can be used directly. In ancient times, people used this source of energy for heating homes, cooking, etc.</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a:t>Disadvantages </a:t>
            </a:r>
            <a:r>
              <a:rPr lang="en-US" dirty="0" smtClean="0"/>
              <a:t> </a:t>
            </a:r>
            <a:r>
              <a:rPr lang="en-US" dirty="0"/>
              <a:t/>
            </a:r>
            <a:br>
              <a:rPr lang="en-US" dirty="0"/>
            </a:br>
            <a:endParaRPr lang="en-US" dirty="0"/>
          </a:p>
        </p:txBody>
      </p:sp>
      <p:sp>
        <p:nvSpPr>
          <p:cNvPr id="20483" name="Content Placeholder 2"/>
          <p:cNvSpPr>
            <a:spLocks noGrp="1"/>
          </p:cNvSpPr>
          <p:nvPr>
            <p:ph idx="1"/>
          </p:nvPr>
        </p:nvSpPr>
        <p:spPr/>
        <p:txBody>
          <a:bodyPr/>
          <a:lstStyle/>
          <a:p>
            <a:r>
              <a:rPr lang="en-US" sz="2400" smtClean="0">
                <a:latin typeface="Times New Roman" pitchFamily="18" charset="0"/>
                <a:cs typeface="Times New Roman" pitchFamily="18" charset="0"/>
              </a:rPr>
              <a:t>  Only few sites have the potential of Geothermal Energy.</a:t>
            </a:r>
          </a:p>
          <a:p>
            <a:r>
              <a:rPr lang="en-US" sz="2400" smtClean="0">
                <a:latin typeface="Times New Roman" pitchFamily="18" charset="0"/>
                <a:cs typeface="Times New Roman" pitchFamily="18" charset="0"/>
              </a:rPr>
              <a:t>Most of the sites, where geothermal energy is produced, are far from markets or cities, where it needs to be consumed.</a:t>
            </a:r>
          </a:p>
          <a:p>
            <a:r>
              <a:rPr lang="en-US" sz="2400" smtClean="0">
                <a:latin typeface="Times New Roman" pitchFamily="18" charset="0"/>
                <a:cs typeface="Times New Roman" pitchFamily="18" charset="0"/>
              </a:rPr>
              <a:t>  Total generation potential of this source is too small.</a:t>
            </a:r>
          </a:p>
          <a:p>
            <a:r>
              <a:rPr lang="en-US" sz="2400" smtClean="0">
                <a:latin typeface="Times New Roman" pitchFamily="18" charset="0"/>
                <a:cs typeface="Times New Roman" pitchFamily="18" charset="0"/>
              </a:rPr>
              <a:t>There is always a danger of eruption of volcano.</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smtClean="0"/>
              <a:t>Energy Source: Geothermal</a:t>
            </a:r>
            <a:br>
              <a:rPr lang="en-US" dirty="0" smtClean="0"/>
            </a:br>
            <a:endParaRPr lang="en-US" dirty="0"/>
          </a:p>
        </p:txBody>
      </p:sp>
      <p:sp>
        <p:nvSpPr>
          <p:cNvPr id="3" name="Content Placeholder 2"/>
          <p:cNvSpPr>
            <a:spLocks noGrp="1"/>
          </p:cNvSpPr>
          <p:nvPr>
            <p:ph idx="1"/>
          </p:nvPr>
        </p:nvSpPr>
        <p:spPr>
          <a:xfrm>
            <a:off x="457200" y="1600200"/>
            <a:ext cx="8229600" cy="4800600"/>
          </a:xfrm>
        </p:spPr>
        <p:txBody>
          <a:bodyPr>
            <a:normAutofit/>
          </a:bodyPr>
          <a:lstStyle/>
          <a:p>
            <a:pPr>
              <a:lnSpc>
                <a:spcPct val="80000"/>
              </a:lnSpc>
            </a:pPr>
            <a:r>
              <a:rPr lang="en-US" sz="2400" smtClean="0">
                <a:latin typeface="Times New Roman" pitchFamily="18" charset="0"/>
                <a:cs typeface="Times New Roman" pitchFamily="18" charset="0"/>
              </a:rPr>
              <a:t>  </a:t>
            </a:r>
            <a:r>
              <a:rPr lang="en-US" sz="2400" b="1" smtClean="0">
                <a:latin typeface="Times New Roman" pitchFamily="18" charset="0"/>
                <a:cs typeface="Times New Roman" pitchFamily="18" charset="0"/>
              </a:rPr>
              <a:t>Capturing and Using Geothermal</a:t>
            </a:r>
          </a:p>
          <a:p>
            <a:pPr>
              <a:lnSpc>
                <a:spcPct val="80000"/>
              </a:lnSpc>
            </a:pPr>
            <a:r>
              <a:rPr lang="en-US" sz="2400" smtClean="0">
                <a:latin typeface="Times New Roman" pitchFamily="18" charset="0"/>
                <a:cs typeface="Times New Roman" pitchFamily="18" charset="0"/>
              </a:rPr>
              <a:t>The most common current way of capturing the geothermal energy is to tap into naturally occurring hydrothermal convection systems containing pressurized hot water or steam.</a:t>
            </a:r>
          </a:p>
          <a:p>
            <a:pPr>
              <a:lnSpc>
                <a:spcPct val="80000"/>
              </a:lnSpc>
            </a:pPr>
            <a:r>
              <a:rPr lang="en-US" sz="2400" b="1" smtClean="0">
                <a:latin typeface="Times New Roman" pitchFamily="18" charset="0"/>
                <a:cs typeface="Times New Roman" pitchFamily="18" charset="0"/>
              </a:rPr>
              <a:t>Benefits </a:t>
            </a:r>
          </a:p>
          <a:p>
            <a:pPr>
              <a:lnSpc>
                <a:spcPct val="80000"/>
              </a:lnSpc>
            </a:pPr>
            <a:r>
              <a:rPr lang="en-US" sz="2400" smtClean="0">
                <a:latin typeface="Times New Roman" pitchFamily="18" charset="0"/>
                <a:cs typeface="Times New Roman" pitchFamily="18" charset="0"/>
              </a:rPr>
              <a:t>Geothermal power plants do not have to use an intermediate technology to produce steam to power the turbine generators. </a:t>
            </a:r>
          </a:p>
          <a:p>
            <a:pPr>
              <a:lnSpc>
                <a:spcPct val="80000"/>
              </a:lnSpc>
            </a:pPr>
            <a:r>
              <a:rPr lang="en-US" sz="2400" smtClean="0">
                <a:latin typeface="Times New Roman" pitchFamily="18" charset="0"/>
                <a:cs typeface="Times New Roman" pitchFamily="18" charset="0"/>
              </a:rPr>
              <a:t>The land</a:t>
            </a:r>
            <a:r>
              <a:rPr lang="en-US" sz="2400" smtClean="0"/>
              <a:t> </a:t>
            </a:r>
            <a:r>
              <a:rPr lang="en-US" sz="2400" smtClean="0">
                <a:latin typeface="Times New Roman" pitchFamily="18" charset="0"/>
                <a:cs typeface="Times New Roman" pitchFamily="18" charset="0"/>
              </a:rPr>
              <a:t>needed for geothermal power plants is smaller per megawatt than for almost any other type of power plant. </a:t>
            </a:r>
          </a:p>
          <a:p>
            <a:pPr>
              <a:lnSpc>
                <a:spcPct val="60000"/>
              </a:lnSpc>
            </a:pPr>
            <a:endParaRPr lang="en-US" sz="2400" smtClean="0">
              <a:latin typeface="Times New Roman" pitchFamily="18" charset="0"/>
              <a:cs typeface="Times New Roman" pitchFamily="18" charset="0"/>
            </a:endParaRPr>
          </a:p>
          <a:p>
            <a:pPr>
              <a:lnSpc>
                <a:spcPct val="60000"/>
              </a:lnSpc>
              <a:buFont typeface="Wingdings 2" pitchFamily="18" charset="2"/>
              <a:buNone/>
            </a:pPr>
            <a:r>
              <a:rPr lang="en-US" sz="2400" smtClean="0"/>
              <a:t> </a:t>
            </a:r>
          </a:p>
          <a:p>
            <a:pPr>
              <a:lnSpc>
                <a:spcPct val="60000"/>
              </a:lnSpc>
            </a:pPr>
            <a:endParaRPr lang="en-US" sz="2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smtClean="0"/>
              <a:t>Challenges</a:t>
            </a:r>
            <a:br>
              <a:rPr lang="en-US" dirty="0" smtClean="0"/>
            </a:br>
            <a:endParaRPr lang="en-US" dirty="0"/>
          </a:p>
        </p:txBody>
      </p:sp>
      <p:sp>
        <p:nvSpPr>
          <p:cNvPr id="22531" name="Content Placeholder 2"/>
          <p:cNvSpPr>
            <a:spLocks noGrp="1"/>
          </p:cNvSpPr>
          <p:nvPr>
            <p:ph idx="1"/>
          </p:nvPr>
        </p:nvSpPr>
        <p:spPr/>
        <p:txBody>
          <a:bodyPr/>
          <a:lstStyle/>
          <a:p>
            <a:r>
              <a:rPr lang="en-US" sz="2400" smtClean="0">
                <a:latin typeface="Times New Roman" pitchFamily="18" charset="0"/>
                <a:cs typeface="Times New Roman" pitchFamily="18" charset="0"/>
              </a:rPr>
              <a:t>Geothermal energy can only be used in areas where the earth's crust is thin and the steam or hot water sources are close to the surface. </a:t>
            </a:r>
          </a:p>
          <a:p>
            <a:r>
              <a:rPr lang="en-US" sz="2400" smtClean="0">
                <a:latin typeface="Times New Roman" pitchFamily="18" charset="0"/>
                <a:cs typeface="Times New Roman" pitchFamily="18" charset="0"/>
              </a:rPr>
              <a:t>Sometimes the hot water that is pumped to the surface contains pollutants such as sulphur, which must be removed before using in a power plant. </a:t>
            </a:r>
          </a:p>
          <a:p>
            <a:endParaRPr lang="en-US" sz="2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smtClean="0"/>
              <a:t>Global Status and Potential</a:t>
            </a:r>
            <a:br>
              <a:rPr lang="en-US" dirty="0" smtClean="0"/>
            </a:br>
            <a:endParaRPr lang="en-US" dirty="0"/>
          </a:p>
        </p:txBody>
      </p:sp>
      <p:sp>
        <p:nvSpPr>
          <p:cNvPr id="23555" name="Content Placeholder 2"/>
          <p:cNvSpPr>
            <a:spLocks noGrp="1"/>
          </p:cNvSpPr>
          <p:nvPr>
            <p:ph idx="1"/>
          </p:nvPr>
        </p:nvSpPr>
        <p:spPr/>
        <p:txBody>
          <a:bodyPr/>
          <a:lstStyle/>
          <a:p>
            <a:r>
              <a:rPr lang="en-US" sz="2400" smtClean="0">
                <a:latin typeface="Times New Roman" pitchFamily="18" charset="0"/>
                <a:cs typeface="Times New Roman" pitchFamily="18" charset="0"/>
              </a:rPr>
              <a:t>Geothermal energy is used widely in Iceland, the Philippines, Italy, Indonesia, Mexico, New Zealand, Japan and China. Iceland relies on geysers as its primary source of heat.</a:t>
            </a:r>
          </a:p>
          <a:p>
            <a:r>
              <a:rPr lang="en-US" sz="2400" smtClean="0">
                <a:latin typeface="Times New Roman" pitchFamily="18" charset="0"/>
                <a:cs typeface="Times New Roman" pitchFamily="18" charset="0"/>
              </a:rPr>
              <a:t>The United States is the world's largest producer of geothermal electricity with 2,800 MW in service. </a:t>
            </a:r>
          </a:p>
          <a:p>
            <a:endParaRPr lang="en-US" sz="2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bwMode="auto">
          <a:noFill/>
        </p:spPr>
        <p:txBody>
          <a:bodyPr wrap="square" numCol="1" compatLnSpc="1">
            <a:prstTxWarp prst="textNoShape">
              <a:avLst/>
            </a:prstTxWarp>
          </a:bodyPr>
          <a:lstStyle/>
          <a:p>
            <a:r>
              <a:rPr lang="en-US" cap="none" smtClean="0">
                <a:ln>
                  <a:noFill/>
                </a:ln>
                <a:solidFill>
                  <a:srgbClr val="FF0000"/>
                </a:solidFill>
              </a:rPr>
              <a:t>Index </a:t>
            </a:r>
            <a:endParaRPr lang="en-US" b="0" cap="none" smtClean="0">
              <a:ln>
                <a:noFill/>
              </a:ln>
              <a:solidFill>
                <a:srgbClr val="FF0000"/>
              </a:solidFill>
            </a:endParaRPr>
          </a:p>
        </p:txBody>
      </p:sp>
      <p:sp>
        <p:nvSpPr>
          <p:cNvPr id="43011" name="Rectangle 3"/>
          <p:cNvSpPr>
            <a:spLocks noGrp="1"/>
          </p:cNvSpPr>
          <p:nvPr>
            <p:ph type="body" idx="1"/>
          </p:nvPr>
        </p:nvSpPr>
        <p:spPr/>
        <p:txBody>
          <a:bodyPr/>
          <a:lstStyle/>
          <a:p>
            <a:pPr>
              <a:lnSpc>
                <a:spcPct val="90000"/>
              </a:lnSpc>
            </a:pPr>
            <a:r>
              <a:rPr lang="en-US" sz="2400" smtClean="0">
                <a:latin typeface="Times New Roman" pitchFamily="18" charset="0"/>
                <a:cs typeface="Times New Roman" pitchFamily="18" charset="0"/>
              </a:rPr>
              <a:t>Introduction </a:t>
            </a:r>
          </a:p>
          <a:p>
            <a:pPr>
              <a:lnSpc>
                <a:spcPct val="90000"/>
              </a:lnSpc>
            </a:pPr>
            <a:r>
              <a:rPr lang="en-US" sz="2400" smtClean="0">
                <a:latin typeface="Times New Roman" pitchFamily="18" charset="0"/>
                <a:cs typeface="Times New Roman" pitchFamily="18" charset="0"/>
              </a:rPr>
              <a:t>What is Geothermal Energy</a:t>
            </a:r>
          </a:p>
          <a:p>
            <a:pPr>
              <a:lnSpc>
                <a:spcPct val="90000"/>
              </a:lnSpc>
            </a:pPr>
            <a:r>
              <a:rPr lang="en-US" sz="2400" smtClean="0">
                <a:latin typeface="Times New Roman" pitchFamily="18" charset="0"/>
                <a:cs typeface="Times New Roman" pitchFamily="18" charset="0"/>
              </a:rPr>
              <a:t>History </a:t>
            </a:r>
          </a:p>
          <a:p>
            <a:pPr>
              <a:lnSpc>
                <a:spcPct val="90000"/>
              </a:lnSpc>
            </a:pPr>
            <a:r>
              <a:rPr lang="en-US" sz="2400" smtClean="0">
                <a:latin typeface="Times New Roman" pitchFamily="18" charset="0"/>
                <a:cs typeface="Times New Roman" pitchFamily="18" charset="0"/>
              </a:rPr>
              <a:t>Applications </a:t>
            </a:r>
          </a:p>
          <a:p>
            <a:pPr>
              <a:lnSpc>
                <a:spcPct val="90000"/>
              </a:lnSpc>
            </a:pPr>
            <a:r>
              <a:rPr lang="en-US" sz="2400" smtClean="0">
                <a:latin typeface="Times New Roman" pitchFamily="18" charset="0"/>
                <a:cs typeface="Times New Roman" pitchFamily="18" charset="0"/>
              </a:rPr>
              <a:t>Types</a:t>
            </a:r>
          </a:p>
          <a:p>
            <a:pPr>
              <a:lnSpc>
                <a:spcPct val="90000"/>
              </a:lnSpc>
            </a:pPr>
            <a:r>
              <a:rPr lang="en-US" sz="2400" smtClean="0">
                <a:latin typeface="Times New Roman" pitchFamily="18" charset="0"/>
                <a:cs typeface="Times New Roman" pitchFamily="18" charset="0"/>
              </a:rPr>
              <a:t>Uses of Geothermal Energy</a:t>
            </a:r>
          </a:p>
          <a:p>
            <a:pPr>
              <a:lnSpc>
                <a:spcPct val="90000"/>
              </a:lnSpc>
            </a:pPr>
            <a:r>
              <a:rPr lang="en-US" sz="2400" smtClean="0">
                <a:latin typeface="Times New Roman" pitchFamily="18" charset="0"/>
                <a:cs typeface="Times New Roman" pitchFamily="18" charset="0"/>
              </a:rPr>
              <a:t>Advantages</a:t>
            </a:r>
          </a:p>
          <a:p>
            <a:pPr>
              <a:lnSpc>
                <a:spcPct val="90000"/>
              </a:lnSpc>
            </a:pPr>
            <a:r>
              <a:rPr lang="en-US" sz="2400" smtClean="0">
                <a:latin typeface="Times New Roman" pitchFamily="18" charset="0"/>
                <a:cs typeface="Times New Roman" pitchFamily="18" charset="0"/>
              </a:rPr>
              <a:t>Disadvantages</a:t>
            </a:r>
          </a:p>
          <a:p>
            <a:pPr>
              <a:lnSpc>
                <a:spcPct val="90000"/>
              </a:lnSpc>
            </a:pPr>
            <a:r>
              <a:rPr lang="en-US" sz="2400" smtClean="0">
                <a:latin typeface="Times New Roman" pitchFamily="18" charset="0"/>
                <a:cs typeface="Times New Roman" pitchFamily="18" charset="0"/>
              </a:rPr>
              <a:t>Future of Geothermal Energy</a:t>
            </a:r>
          </a:p>
          <a:p>
            <a:pPr>
              <a:lnSpc>
                <a:spcPct val="90000"/>
              </a:lnSpc>
            </a:pPr>
            <a:r>
              <a:rPr lang="en-US" sz="2400" smtClean="0">
                <a:latin typeface="Times New Roman" pitchFamily="18" charset="0"/>
                <a:cs typeface="Times New Roman" pitchFamily="18" charset="0"/>
              </a:rPr>
              <a:t>Conclusion </a:t>
            </a:r>
          </a:p>
          <a:p>
            <a:pPr>
              <a:lnSpc>
                <a:spcPct val="90000"/>
              </a:lnSpc>
            </a:pPr>
            <a:r>
              <a:rPr lang="en-US" sz="2400" smtClean="0">
                <a:latin typeface="Times New Roman" pitchFamily="18" charset="0"/>
                <a:cs typeface="Times New Roman" pitchFamily="18" charset="0"/>
              </a:rPr>
              <a:t>References</a:t>
            </a:r>
            <a:r>
              <a:rPr lang="en-US" sz="2400" smtClean="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smtClean="0"/>
              <a:t>Future Of Geothermal Energy</a:t>
            </a:r>
            <a:br>
              <a:rPr lang="en-US" dirty="0" smtClean="0"/>
            </a:br>
            <a:endParaRPr lang="en-US" dirty="0"/>
          </a:p>
        </p:txBody>
      </p:sp>
      <p:sp>
        <p:nvSpPr>
          <p:cNvPr id="24579" name="Content Placeholder 2"/>
          <p:cNvSpPr>
            <a:spLocks noGrp="1"/>
          </p:cNvSpPr>
          <p:nvPr>
            <p:ph idx="1"/>
          </p:nvPr>
        </p:nvSpPr>
        <p:spPr/>
        <p:txBody>
          <a:bodyPr/>
          <a:lstStyle/>
          <a:p>
            <a:r>
              <a:rPr lang="en-US" sz="2400" b="1" smtClean="0">
                <a:latin typeface="Times New Roman" pitchFamily="18" charset="0"/>
                <a:cs typeface="Times New Roman" pitchFamily="18" charset="0"/>
              </a:rPr>
              <a:t> </a:t>
            </a:r>
            <a:r>
              <a:rPr lang="en-US" sz="2400" smtClean="0">
                <a:latin typeface="Times New Roman" pitchFamily="18" charset="0"/>
                <a:cs typeface="Times New Roman" pitchFamily="18" charset="0"/>
              </a:rPr>
              <a:t>The future of geothermal energy depends on three factors: it’s demand, supply and it’s competitiveness among other renewable resources in terms of cost, availability, reliability etc.</a:t>
            </a:r>
          </a:p>
          <a:p>
            <a:pPr>
              <a:buFont typeface="Wingdings 2" pitchFamily="18" charset="2"/>
              <a:buNone/>
            </a:pPr>
            <a:endParaRPr lang="en-US" smtClean="0"/>
          </a:p>
          <a:p>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a:t>Conclusion</a:t>
            </a:r>
            <a:br>
              <a:rPr lang="en-US" dirty="0"/>
            </a:br>
            <a:endParaRPr lang="en-US" dirty="0"/>
          </a:p>
        </p:txBody>
      </p:sp>
      <p:sp>
        <p:nvSpPr>
          <p:cNvPr id="3" name="Content Placeholder 2"/>
          <p:cNvSpPr>
            <a:spLocks noGrp="1"/>
          </p:cNvSpPr>
          <p:nvPr>
            <p:ph idx="1"/>
          </p:nvPr>
        </p:nvSpPr>
        <p:spPr/>
        <p:txBody>
          <a:bodyPr>
            <a:normAutofit/>
          </a:bodyPr>
          <a:lstStyle/>
          <a:p>
            <a:pPr>
              <a:lnSpc>
                <a:spcPct val="80000"/>
              </a:lnSpc>
            </a:pPr>
            <a:r>
              <a:rPr lang="en-US" sz="2400" smtClean="0">
                <a:latin typeface="Times New Roman" pitchFamily="18" charset="0"/>
                <a:cs typeface="Times New Roman" pitchFamily="18" charset="0"/>
              </a:rPr>
              <a:t>Geothermal energy is limited in extent as extracting the heat usually exceeds the replenishment rate</a:t>
            </a:r>
          </a:p>
          <a:p>
            <a:pPr>
              <a:lnSpc>
                <a:spcPct val="80000"/>
              </a:lnSpc>
            </a:pPr>
            <a:r>
              <a:rPr lang="en-US" sz="2400" smtClean="0">
                <a:latin typeface="Times New Roman" pitchFamily="18" charset="0"/>
                <a:cs typeface="Times New Roman" pitchFamily="18" charset="0"/>
              </a:rPr>
              <a:t>Hot, dry rock (HDR) is widespread and offers new resources in areas where geyser activity is unknown</a:t>
            </a:r>
          </a:p>
          <a:p>
            <a:pPr>
              <a:lnSpc>
                <a:spcPct val="80000"/>
              </a:lnSpc>
            </a:pPr>
            <a:r>
              <a:rPr lang="en-US" sz="2400" smtClean="0">
                <a:latin typeface="Times New Roman" pitchFamily="18" charset="0"/>
                <a:cs typeface="Times New Roman" pitchFamily="18" charset="0"/>
              </a:rPr>
              <a:t>Direct low-temperature heat transfer for home systems is practical as long as low maintenance is designed into the system</a:t>
            </a:r>
          </a:p>
          <a:p>
            <a:pPr>
              <a:lnSpc>
                <a:spcPct val="80000"/>
              </a:lnSpc>
            </a:pPr>
            <a:r>
              <a:rPr lang="en-US" sz="2400" smtClean="0">
                <a:latin typeface="Times New Roman" pitchFamily="18" charset="0"/>
                <a:cs typeface="Times New Roman" pitchFamily="18" charset="0"/>
              </a:rPr>
              <a:t>Sources of high temperature water or steam are limited and the cost of extraction, maintenance, and operation will remain high in comparison with other sources of energy</a:t>
            </a:r>
          </a:p>
          <a:p>
            <a:pPr>
              <a:lnSpc>
                <a:spcPct val="80000"/>
              </a:lnSpc>
            </a:pPr>
            <a:endParaRPr lang="en-US" sz="2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a:t>Reference</a:t>
            </a:r>
            <a:br>
              <a:rPr lang="en-US" dirty="0"/>
            </a:br>
            <a:endParaRPr lang="en-US" dirty="0"/>
          </a:p>
        </p:txBody>
      </p:sp>
      <p:sp>
        <p:nvSpPr>
          <p:cNvPr id="26627" name="Content Placeholder 2"/>
          <p:cNvSpPr>
            <a:spLocks noGrp="1"/>
          </p:cNvSpPr>
          <p:nvPr>
            <p:ph idx="1"/>
          </p:nvPr>
        </p:nvSpPr>
        <p:spPr/>
        <p:txBody>
          <a:bodyPr/>
          <a:lstStyle/>
          <a:p>
            <a:r>
              <a:rPr lang="en-US" sz="2800" u="sng" dirty="0" smtClean="0">
                <a:solidFill>
                  <a:srgbClr val="FF0000"/>
                </a:solidFill>
                <a:latin typeface="Times New Roman" pitchFamily="18" charset="0"/>
                <a:cs typeface="Times New Roman" pitchFamily="18" charset="0"/>
              </a:rPr>
              <a:t>www.studymafia.net </a:t>
            </a:r>
            <a:endParaRPr lang="en-US" sz="2800" dirty="0" smtClean="0">
              <a:solidFill>
                <a:srgbClr val="FF0000"/>
              </a:solidFill>
              <a:latin typeface="Times New Roman" pitchFamily="18" charset="0"/>
              <a:cs typeface="Times New Roman" pitchFamily="18" charset="0"/>
            </a:endParaRPr>
          </a:p>
          <a:p>
            <a:r>
              <a:rPr lang="en-US" sz="2800" u="sng" dirty="0" smtClean="0">
                <a:solidFill>
                  <a:srgbClr val="FF0000"/>
                </a:solidFill>
                <a:latin typeface="Times New Roman" pitchFamily="18" charset="0"/>
                <a:cs typeface="Times New Roman" pitchFamily="18" charset="0"/>
                <a:hlinkClick r:id="rId2"/>
              </a:rPr>
              <a:t>www.google.com</a:t>
            </a:r>
            <a:endParaRPr lang="en-US" sz="2800" dirty="0" smtClean="0">
              <a:solidFill>
                <a:srgbClr val="FF0000"/>
              </a:solidFill>
              <a:latin typeface="Times New Roman" pitchFamily="18" charset="0"/>
              <a:cs typeface="Times New Roman" pitchFamily="18" charset="0"/>
            </a:endParaRPr>
          </a:p>
          <a:p>
            <a:r>
              <a:rPr lang="en-US" sz="2800" u="sng" dirty="0" smtClean="0">
                <a:solidFill>
                  <a:srgbClr val="FF0000"/>
                </a:solidFill>
                <a:latin typeface="Times New Roman" pitchFamily="18" charset="0"/>
                <a:cs typeface="Times New Roman" pitchFamily="18" charset="0"/>
                <a:hlinkClick r:id="rId3"/>
              </a:rPr>
              <a:t>www.wikipedia.com</a:t>
            </a:r>
            <a:endParaRPr lang="en-US" sz="2800" dirty="0" smtClean="0">
              <a:solidFill>
                <a:srgbClr val="FF0000"/>
              </a:solidFill>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00400"/>
            <a:ext cx="7239000" cy="1143000"/>
          </a:xfrm>
        </p:spPr>
        <p:txBody>
          <a:bodyPr>
            <a:noAutofit/>
          </a:bodyPr>
          <a:lstStyle/>
          <a:p>
            <a:pPr algn="ctr" fontAlgn="auto">
              <a:spcAft>
                <a:spcPts val="0"/>
              </a:spcAft>
              <a:defRPr/>
            </a:pPr>
            <a:r>
              <a:rPr lang="en-US" sz="6000" dirty="0" smtClean="0"/>
              <a:t>Thanks</a:t>
            </a:r>
            <a:br>
              <a:rPr lang="en-US" sz="6000" dirty="0" smtClean="0"/>
            </a:br>
            <a:r>
              <a:rPr lang="en-US" sz="6000" dirty="0" smtClean="0"/>
              <a:t>To</a:t>
            </a:r>
            <a:br>
              <a:rPr lang="en-US" sz="6000" dirty="0" smtClean="0"/>
            </a:br>
            <a:r>
              <a:rPr lang="en-US" sz="6000" dirty="0" smtClean="0">
                <a:solidFill>
                  <a:srgbClr val="00B0F0"/>
                </a:solidFill>
              </a:rPr>
              <a:t>Studymafia.org</a:t>
            </a:r>
            <a:endParaRPr lang="en-US" sz="6000" dirty="0">
              <a:solidFill>
                <a:srgbClr val="00B0F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a:t>Introduction</a:t>
            </a:r>
          </a:p>
        </p:txBody>
      </p:sp>
      <p:sp>
        <p:nvSpPr>
          <p:cNvPr id="3" name="Content Placeholder 2"/>
          <p:cNvSpPr>
            <a:spLocks noGrp="1"/>
          </p:cNvSpPr>
          <p:nvPr>
            <p:ph idx="1"/>
          </p:nvPr>
        </p:nvSpPr>
        <p:spPr/>
        <p:txBody>
          <a:bodyPr>
            <a:normAutofit/>
          </a:bodyPr>
          <a:lstStyle/>
          <a:p>
            <a:pPr>
              <a:lnSpc>
                <a:spcPct val="90000"/>
              </a:lnSpc>
            </a:pPr>
            <a:r>
              <a:rPr lang="en-US" sz="2400" smtClean="0">
                <a:latin typeface="Times New Roman" pitchFamily="18" charset="0"/>
                <a:cs typeface="Times New Roman" pitchFamily="18" charset="0"/>
              </a:rPr>
              <a:t>Geothermal energy is the earth’s natural heat available inside the earth. </a:t>
            </a:r>
          </a:p>
          <a:p>
            <a:pPr>
              <a:lnSpc>
                <a:spcPct val="90000"/>
              </a:lnSpc>
            </a:pPr>
            <a:r>
              <a:rPr lang="en-US" sz="2400" smtClean="0">
                <a:latin typeface="Times New Roman" pitchFamily="18" charset="0"/>
                <a:cs typeface="Times New Roman" pitchFamily="18" charset="0"/>
              </a:rPr>
              <a:t>This thermal energy contained in the rock and fluid that filled up fractures and pores in the earth’s crust can profitably be used for various purposes. </a:t>
            </a:r>
          </a:p>
          <a:p>
            <a:pPr>
              <a:lnSpc>
                <a:spcPct val="90000"/>
              </a:lnSpc>
            </a:pPr>
            <a:r>
              <a:rPr lang="en-US" sz="2400" smtClean="0">
                <a:latin typeface="Times New Roman" pitchFamily="18" charset="0"/>
                <a:cs typeface="Times New Roman" pitchFamily="18" charset="0"/>
              </a:rPr>
              <a:t> Geothermal energy is an enormous, underused heat and power resource that is clean (emits little or no greenhouse gases), reliable (average system availability of 95%), and homegrown (making us less dependent on foreign oil).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a:t>What is geothermal energy?</a:t>
            </a:r>
            <a:br>
              <a:rPr lang="en-US" dirty="0"/>
            </a:br>
            <a:endParaRPr lang="en-US" dirty="0"/>
          </a:p>
        </p:txBody>
      </p:sp>
      <p:sp>
        <p:nvSpPr>
          <p:cNvPr id="8195" name="Content Placeholder 2"/>
          <p:cNvSpPr>
            <a:spLocks noGrp="1"/>
          </p:cNvSpPr>
          <p:nvPr>
            <p:ph idx="1"/>
          </p:nvPr>
        </p:nvSpPr>
        <p:spPr/>
        <p:txBody>
          <a:bodyPr/>
          <a:lstStyle/>
          <a:p>
            <a:r>
              <a:rPr lang="en-US" sz="2400" smtClean="0">
                <a:latin typeface="Times New Roman" pitchFamily="18" charset="0"/>
                <a:cs typeface="Times New Roman" pitchFamily="18" charset="0"/>
              </a:rPr>
              <a:t>Geothermal energy is defined as heat from the Earth.</a:t>
            </a:r>
          </a:p>
          <a:p>
            <a:r>
              <a:rPr lang="en-US" sz="2400" smtClean="0">
                <a:latin typeface="Times New Roman" pitchFamily="18" charset="0"/>
                <a:cs typeface="Times New Roman" pitchFamily="18" charset="0"/>
              </a:rPr>
              <a:t> It is a clean, renewable resource that provides energy in the U.S. and around the world in a variety of applications and resources.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a:t>History</a:t>
            </a:r>
            <a:br>
              <a:rPr lang="en-US" dirty="0"/>
            </a:b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a:lnSpc>
                <a:spcPct val="90000"/>
              </a:lnSpc>
            </a:pPr>
            <a:r>
              <a:rPr lang="en-US" sz="2400" smtClean="0">
                <a:latin typeface="Times New Roman" pitchFamily="18" charset="0"/>
                <a:cs typeface="Times New Roman" pitchFamily="18" charset="0"/>
              </a:rPr>
              <a:t>Paleo-American Indians used hot springs in this area</a:t>
            </a:r>
          </a:p>
          <a:p>
            <a:pPr>
              <a:lnSpc>
                <a:spcPct val="90000"/>
              </a:lnSpc>
            </a:pPr>
            <a:r>
              <a:rPr lang="en-US" sz="2400" smtClean="0">
                <a:latin typeface="Times New Roman" pitchFamily="18" charset="0"/>
                <a:cs typeface="Times New Roman" pitchFamily="18" charset="0"/>
              </a:rPr>
              <a:t>Hot Springs, Arkansas had $1 hot baths in </a:t>
            </a:r>
            <a:r>
              <a:rPr lang="en-US" sz="2400" smtClean="0">
                <a:solidFill>
                  <a:srgbClr val="FF0000"/>
                </a:solidFill>
                <a:latin typeface="Times New Roman" pitchFamily="18" charset="0"/>
                <a:cs typeface="Times New Roman" pitchFamily="18" charset="0"/>
              </a:rPr>
              <a:t>1830</a:t>
            </a:r>
          </a:p>
          <a:p>
            <a:pPr>
              <a:lnSpc>
                <a:spcPct val="90000"/>
              </a:lnSpc>
            </a:pPr>
            <a:r>
              <a:rPr lang="en-US" sz="2400" smtClean="0">
                <a:latin typeface="Times New Roman" pitchFamily="18" charset="0"/>
                <a:cs typeface="Times New Roman" pitchFamily="18" charset="0"/>
              </a:rPr>
              <a:t>First electricity (20kW) from geothermal produced from natural steam in Larderello, Italy in </a:t>
            </a:r>
            <a:r>
              <a:rPr lang="en-US" sz="2400" smtClean="0">
                <a:solidFill>
                  <a:srgbClr val="FF0000"/>
                </a:solidFill>
                <a:latin typeface="Times New Roman" pitchFamily="18" charset="0"/>
                <a:cs typeface="Times New Roman" pitchFamily="18" charset="0"/>
              </a:rPr>
              <a:t>1904</a:t>
            </a:r>
            <a:r>
              <a:rPr lang="en-US" sz="2400" smtClean="0">
                <a:latin typeface="Times New Roman" pitchFamily="18" charset="0"/>
                <a:cs typeface="Times New Roman" pitchFamily="18" charset="0"/>
              </a:rPr>
              <a:t> [Kruger, </a:t>
            </a:r>
            <a:r>
              <a:rPr lang="en-US" sz="2400" smtClean="0">
                <a:solidFill>
                  <a:srgbClr val="FF0000"/>
                </a:solidFill>
                <a:latin typeface="Times New Roman" pitchFamily="18" charset="0"/>
                <a:cs typeface="Times New Roman" pitchFamily="18" charset="0"/>
              </a:rPr>
              <a:t>1973</a:t>
            </a:r>
            <a:r>
              <a:rPr lang="en-US" sz="2400" smtClean="0">
                <a:latin typeface="Times New Roman" pitchFamily="18" charset="0"/>
                <a:cs typeface="Times New Roman" pitchFamily="18" charset="0"/>
              </a:rPr>
              <a:t>]</a:t>
            </a:r>
          </a:p>
          <a:p>
            <a:pPr>
              <a:lnSpc>
                <a:spcPct val="90000"/>
              </a:lnSpc>
            </a:pPr>
            <a:r>
              <a:rPr lang="en-US" sz="2400" smtClean="0">
                <a:latin typeface="Times New Roman" pitchFamily="18" charset="0"/>
                <a:cs typeface="Times New Roman" pitchFamily="18" charset="0"/>
              </a:rPr>
              <a:t>New Zealand’s north island gets 6% of its electricity from geothermal energy</a:t>
            </a:r>
          </a:p>
          <a:p>
            <a:pPr>
              <a:lnSpc>
                <a:spcPct val="90000"/>
              </a:lnSpc>
            </a:pPr>
            <a:r>
              <a:rPr lang="en-US" sz="2400" smtClean="0">
                <a:solidFill>
                  <a:srgbClr val="FF0000"/>
                </a:solidFill>
                <a:latin typeface="Times New Roman" pitchFamily="18" charset="0"/>
                <a:cs typeface="Times New Roman" pitchFamily="18" charset="0"/>
              </a:rPr>
              <a:t>1920</a:t>
            </a:r>
            <a:r>
              <a:rPr lang="en-US" sz="2400" smtClean="0">
                <a:latin typeface="Times New Roman" pitchFamily="18" charset="0"/>
                <a:cs typeface="Times New Roman" pitchFamily="18" charset="0"/>
              </a:rPr>
              <a:t>: test boring in Niland CA</a:t>
            </a:r>
          </a:p>
          <a:p>
            <a:pPr>
              <a:lnSpc>
                <a:spcPct val="90000"/>
              </a:lnSpc>
            </a:pPr>
            <a:r>
              <a:rPr lang="en-US" sz="2400" smtClean="0">
                <a:solidFill>
                  <a:srgbClr val="FF0000"/>
                </a:solidFill>
                <a:latin typeface="Times New Roman" pitchFamily="18" charset="0"/>
                <a:cs typeface="Times New Roman" pitchFamily="18" charset="0"/>
              </a:rPr>
              <a:t>1922</a:t>
            </a:r>
            <a:r>
              <a:rPr lang="en-US" sz="2400" smtClean="0">
                <a:latin typeface="Times New Roman" pitchFamily="18" charset="0"/>
                <a:cs typeface="Times New Roman" pitchFamily="18" charset="0"/>
              </a:rPr>
              <a:t>: electricity generation in The Geysers</a:t>
            </a:r>
          </a:p>
          <a:p>
            <a:pPr>
              <a:lnSpc>
                <a:spcPct val="90000"/>
              </a:lnSpc>
            </a:pPr>
            <a:r>
              <a:rPr lang="en-US" sz="2400" smtClean="0">
                <a:solidFill>
                  <a:srgbClr val="FF0000"/>
                </a:solidFill>
                <a:latin typeface="Times New Roman" pitchFamily="18" charset="0"/>
                <a:cs typeface="Times New Roman" pitchFamily="18" charset="0"/>
              </a:rPr>
              <a:t>1950</a:t>
            </a:r>
            <a:r>
              <a:rPr lang="en-US" sz="2400" smtClean="0">
                <a:latin typeface="Times New Roman" pitchFamily="18" charset="0"/>
                <a:cs typeface="Times New Roman" pitchFamily="18" charset="0"/>
              </a:rPr>
              <a:t>: 95°F, 220kW generating plant in Katanga</a:t>
            </a:r>
          </a:p>
          <a:p>
            <a:pPr>
              <a:lnSpc>
                <a:spcPct val="90000"/>
              </a:lnSpc>
            </a:pPr>
            <a:r>
              <a:rPr lang="en-US" sz="2400" smtClean="0">
                <a:latin typeface="Times New Roman" pitchFamily="18" charset="0"/>
                <a:cs typeface="Times New Roman" pitchFamily="18" charset="0"/>
              </a:rPr>
              <a:t>The Geysers CA expanded to 600MW in </a:t>
            </a:r>
            <a:r>
              <a:rPr lang="en-US" sz="2400" smtClean="0">
                <a:solidFill>
                  <a:srgbClr val="FF0000"/>
                </a:solidFill>
                <a:latin typeface="Times New Roman" pitchFamily="18" charset="0"/>
                <a:cs typeface="Times New Roman" pitchFamily="18" charset="0"/>
              </a:rPr>
              <a:t>1975</a:t>
            </a:r>
          </a:p>
          <a:p>
            <a:pPr>
              <a:lnSpc>
                <a:spcPct val="90000"/>
              </a:lnSpc>
            </a:pP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smtClean="0"/>
              <a:t>Applications </a:t>
            </a:r>
            <a:br>
              <a:rPr lang="en-US" dirty="0" smtClean="0"/>
            </a:br>
            <a:r>
              <a:rPr lang="en-US" dirty="0" smtClean="0"/>
              <a:t>…</a:t>
            </a:r>
            <a:endParaRPr lang="en-US" dirty="0"/>
          </a:p>
        </p:txBody>
      </p:sp>
      <p:sp>
        <p:nvSpPr>
          <p:cNvPr id="3" name="Content Placeholder 2"/>
          <p:cNvSpPr>
            <a:spLocks noGrp="1"/>
          </p:cNvSpPr>
          <p:nvPr>
            <p:ph idx="1"/>
          </p:nvPr>
        </p:nvSpPr>
        <p:spPr>
          <a:xfrm>
            <a:off x="457200" y="1524000"/>
            <a:ext cx="8229600" cy="5181600"/>
          </a:xfrm>
        </p:spPr>
        <p:txBody>
          <a:bodyPr>
            <a:normAutofit/>
          </a:bodyPr>
          <a:lstStyle/>
          <a:p>
            <a:pPr>
              <a:lnSpc>
                <a:spcPct val="80000"/>
              </a:lnSpc>
              <a:buFont typeface="Wingdings 2" pitchFamily="18" charset="2"/>
              <a:buNone/>
            </a:pPr>
            <a:r>
              <a:rPr lang="en-US" sz="2400" b="1" smtClean="0">
                <a:solidFill>
                  <a:srgbClr val="FF0000"/>
                </a:solidFill>
                <a:latin typeface="Times New Roman" pitchFamily="18" charset="0"/>
                <a:cs typeface="Times New Roman" pitchFamily="18" charset="0"/>
              </a:rPr>
              <a:t>1. Space/District Heating: </a:t>
            </a:r>
            <a:r>
              <a:rPr lang="en-US" sz="2400" smtClean="0">
                <a:latin typeface="Times New Roman" pitchFamily="18" charset="0"/>
                <a:cs typeface="Times New Roman" pitchFamily="18" charset="0"/>
              </a:rPr>
              <a:t>Schemes utilizing geothermal heat provide over 80% of the central heating needs of Reykjavik city in Iceland and are employed in many towns in USA, Poland and Hungary. </a:t>
            </a:r>
          </a:p>
          <a:p>
            <a:pPr>
              <a:lnSpc>
                <a:spcPct val="80000"/>
              </a:lnSpc>
              <a:buFont typeface="Wingdings 2" pitchFamily="18" charset="2"/>
              <a:buNone/>
            </a:pPr>
            <a:r>
              <a:rPr lang="en-US" sz="2400" b="1" smtClean="0">
                <a:solidFill>
                  <a:srgbClr val="FF0000"/>
                </a:solidFill>
                <a:latin typeface="Times New Roman" pitchFamily="18" charset="0"/>
                <a:cs typeface="Times New Roman" pitchFamily="18" charset="0"/>
              </a:rPr>
              <a:t>2. Agriculture and Aquaculture: </a:t>
            </a:r>
            <a:r>
              <a:rPr lang="en-US" sz="2400" smtClean="0">
                <a:latin typeface="Times New Roman" pitchFamily="18" charset="0"/>
                <a:cs typeface="Times New Roman" pitchFamily="18" charset="0"/>
              </a:rPr>
              <a:t>In temperate and colder climates, greatly improved plant and fish growth can be achieved by heating soils, greenhouses and fish ponds using geothermal heat. </a:t>
            </a:r>
            <a:br>
              <a:rPr lang="en-US" sz="2400" smtClean="0">
                <a:latin typeface="Times New Roman" pitchFamily="18" charset="0"/>
                <a:cs typeface="Times New Roman" pitchFamily="18" charset="0"/>
              </a:rPr>
            </a:br>
            <a:endParaRPr lang="en-US" sz="2400" smtClean="0">
              <a:latin typeface="Times New Roman" pitchFamily="18" charset="0"/>
              <a:cs typeface="Times New Roman" pitchFamily="18" charset="0"/>
            </a:endParaRPr>
          </a:p>
          <a:p>
            <a:pPr>
              <a:lnSpc>
                <a:spcPct val="80000"/>
              </a:lnSpc>
              <a:buFont typeface="Wingdings 2" pitchFamily="18" charset="2"/>
              <a:buNone/>
            </a:pPr>
            <a:r>
              <a:rPr lang="en-US" sz="2400" b="1" smtClean="0">
                <a:solidFill>
                  <a:srgbClr val="FF0000"/>
                </a:solidFill>
                <a:latin typeface="Times New Roman" pitchFamily="18" charset="0"/>
                <a:cs typeface="Times New Roman" pitchFamily="18" charset="0"/>
              </a:rPr>
              <a:t>3. Power Generation</a:t>
            </a:r>
            <a:r>
              <a:rPr lang="en-US" sz="2400" smtClean="0">
                <a:solidFill>
                  <a:srgbClr val="FF0000"/>
                </a:solidFill>
                <a:latin typeface="Times New Roman" pitchFamily="18" charset="0"/>
                <a:cs typeface="Times New Roman" pitchFamily="18" charset="0"/>
              </a:rPr>
              <a:t>: </a:t>
            </a:r>
            <a:r>
              <a:rPr lang="en-US" sz="2400" smtClean="0">
                <a:latin typeface="Times New Roman" pitchFamily="18" charset="0"/>
                <a:cs typeface="Times New Roman" pitchFamily="18" charset="0"/>
              </a:rPr>
              <a:t>With over 8000 MW of installed capacity, geothermal electric power generation is a well-proven technology that has been especially successful in countries and islands that have a high reliance on imported fossil fuels (World Bank Group, 2004).</a:t>
            </a:r>
          </a:p>
          <a:p>
            <a:pPr>
              <a:lnSpc>
                <a:spcPct val="80000"/>
              </a:lnSpc>
            </a:pPr>
            <a:endParaRPr lang="en-US" sz="2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smtClean="0"/>
              <a:t>Applications </a:t>
            </a:r>
            <a:br>
              <a:rPr lang="en-US" dirty="0" smtClean="0"/>
            </a:br>
            <a:endParaRPr lang="en-US" dirty="0"/>
          </a:p>
        </p:txBody>
      </p:sp>
      <p:pic>
        <p:nvPicPr>
          <p:cNvPr id="11267" name="Picture 2" descr="C:\Users\SUMIT\Desktop\heat_uses.gif"/>
          <p:cNvPicPr>
            <a:picLocks noChangeAspect="1" noChangeArrowheads="1"/>
          </p:cNvPicPr>
          <p:nvPr/>
        </p:nvPicPr>
        <p:blipFill>
          <a:blip r:embed="rId2" cstate="print"/>
          <a:srcRect/>
          <a:stretch>
            <a:fillRect/>
          </a:stretch>
        </p:blipFill>
        <p:spPr bwMode="auto">
          <a:xfrm>
            <a:off x="914400" y="1600200"/>
            <a:ext cx="7086600" cy="4510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t>The structure of the earth</a:t>
            </a:r>
            <a:endParaRPr lang="en-US" dirty="0"/>
          </a:p>
        </p:txBody>
      </p:sp>
      <p:sp>
        <p:nvSpPr>
          <p:cNvPr id="3" name="Content Placeholder 2"/>
          <p:cNvSpPr>
            <a:spLocks noGrp="1"/>
          </p:cNvSpPr>
          <p:nvPr>
            <p:ph idx="1"/>
          </p:nvPr>
        </p:nvSpPr>
        <p:spPr>
          <a:xfrm>
            <a:off x="457200" y="1600200"/>
            <a:ext cx="7772400" cy="1981200"/>
          </a:xfrm>
        </p:spPr>
        <p:txBody>
          <a:bodyPr>
            <a:normAutofit/>
          </a:bodyPr>
          <a:lstStyle/>
          <a:p>
            <a:pPr>
              <a:lnSpc>
                <a:spcPct val="80000"/>
              </a:lnSpc>
            </a:pPr>
            <a:r>
              <a:rPr lang="en-US" sz="2400" smtClean="0">
                <a:latin typeface="Times New Roman" pitchFamily="18" charset="0"/>
                <a:cs typeface="Times New Roman" pitchFamily="18" charset="0"/>
              </a:rPr>
              <a:t>The heat contained within the earth would cover our present world energy need for 30 million years. When you look at the temperature in and on Earth you can see that 99% of the planet has a temperature over 1000°C, while only 0.1% of the earth is cooler than 100°C.</a:t>
            </a:r>
            <a:r>
              <a:rPr lang="en-US" sz="2400" smtClean="0"/>
              <a:t> </a:t>
            </a:r>
          </a:p>
        </p:txBody>
      </p:sp>
      <p:pic>
        <p:nvPicPr>
          <p:cNvPr id="12292" name="Picture 2" descr="C:\Users\SUMIT\Desktop\pic1.jpg"/>
          <p:cNvPicPr>
            <a:picLocks noChangeAspect="1" noChangeArrowheads="1"/>
          </p:cNvPicPr>
          <p:nvPr/>
        </p:nvPicPr>
        <p:blipFill>
          <a:blip r:embed="rId2" cstate="print"/>
          <a:srcRect/>
          <a:stretch>
            <a:fillRect/>
          </a:stretch>
        </p:blipFill>
        <p:spPr bwMode="auto">
          <a:xfrm>
            <a:off x="1143000" y="3581400"/>
            <a:ext cx="6477000" cy="3013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a:t>Costs of Geothermal Energy</a:t>
            </a:r>
            <a:r>
              <a:rPr lang="en-US" dirty="0" smtClean="0"/>
              <a:t/>
            </a:r>
            <a:br>
              <a:rPr lang="en-US" dirty="0" smtClean="0"/>
            </a:br>
            <a:endParaRPr lang="en-US" dirty="0"/>
          </a:p>
        </p:txBody>
      </p:sp>
      <p:sp>
        <p:nvSpPr>
          <p:cNvPr id="13315" name="Content Placeholder 2"/>
          <p:cNvSpPr>
            <a:spLocks noGrp="1"/>
          </p:cNvSpPr>
          <p:nvPr>
            <p:ph idx="1"/>
          </p:nvPr>
        </p:nvSpPr>
        <p:spPr>
          <a:xfrm>
            <a:off x="457200" y="1600200"/>
            <a:ext cx="8229600" cy="5029200"/>
          </a:xfrm>
        </p:spPr>
        <p:txBody>
          <a:bodyPr/>
          <a:lstStyle/>
          <a:p>
            <a:r>
              <a:rPr lang="en-US" sz="2400" smtClean="0">
                <a:latin typeface="Times New Roman" pitchFamily="18" charset="0"/>
                <a:cs typeface="Times New Roman" pitchFamily="18" charset="0"/>
              </a:rPr>
              <a:t>Costs for geothermal electricity generation are 4.5-7 cents per kilowatt-hour. This is competitive with some fossil fuel facilities, but one must keep in mind the drastic reduction of pollution. </a:t>
            </a:r>
          </a:p>
          <a:p>
            <a:r>
              <a:rPr lang="en-US" sz="2400" smtClean="0">
                <a:latin typeface="Times New Roman" pitchFamily="18" charset="0"/>
                <a:cs typeface="Times New Roman" pitchFamily="18" charset="0"/>
              </a:rPr>
              <a:t>Delivered costs depend on ownership arrangements, financing, transmission, the quality of the resource, and the size of the project.</a:t>
            </a:r>
          </a:p>
          <a:p>
            <a:r>
              <a:rPr lang="en-US" sz="2400" smtClean="0">
                <a:latin typeface="Times New Roman" pitchFamily="18" charset="0"/>
                <a:cs typeface="Times New Roman" pitchFamily="18" charset="0"/>
              </a:rPr>
              <a:t>Geothermal plants are relatively capital-intensive, with low variable costs and no fuel costs.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7">
      <a:dk1>
        <a:sysClr val="windowText" lastClr="000000"/>
      </a:dk1>
      <a:lt1>
        <a:srgbClr val="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152</TotalTime>
  <Words>945</Words>
  <Application>Microsoft Office PowerPoint</Application>
  <PresentationFormat>On-screen Show (4:3)</PresentationFormat>
  <Paragraphs>104</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Opulent</vt:lpstr>
      <vt:lpstr>PowerPoint Presentation</vt:lpstr>
      <vt:lpstr>Index </vt:lpstr>
      <vt:lpstr>Introduction</vt:lpstr>
      <vt:lpstr>What is geothermal energy? </vt:lpstr>
      <vt:lpstr>History </vt:lpstr>
      <vt:lpstr>Applications  …</vt:lpstr>
      <vt:lpstr>Applications  </vt:lpstr>
      <vt:lpstr>The structure of the earth</vt:lpstr>
      <vt:lpstr>Costs of Geothermal Energy </vt:lpstr>
      <vt:lpstr>     Where Is Geothermal Energy Found? </vt:lpstr>
      <vt:lpstr>        Geothermal Energy and the Environment  </vt:lpstr>
      <vt:lpstr>Uses of geothermal energy </vt:lpstr>
      <vt:lpstr>Types </vt:lpstr>
      <vt:lpstr>Types ….</vt:lpstr>
      <vt:lpstr>Advantages  </vt:lpstr>
      <vt:lpstr>Disadvantages   </vt:lpstr>
      <vt:lpstr>Energy Source: Geothermal </vt:lpstr>
      <vt:lpstr>Challenges </vt:lpstr>
      <vt:lpstr>Global Status and Potential </vt:lpstr>
      <vt:lpstr>Future Of Geothermal Energy </vt:lpstr>
      <vt:lpstr>Conclusion </vt:lpstr>
      <vt:lpstr>Reference </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SUMIT</dc:creator>
  <cp:lastModifiedBy>CRP</cp:lastModifiedBy>
  <cp:revision>21</cp:revision>
  <dcterms:created xsi:type="dcterms:W3CDTF">2014-01-20T08:32:40Z</dcterms:created>
  <dcterms:modified xsi:type="dcterms:W3CDTF">2024-03-24T16:50:20Z</dcterms:modified>
</cp:coreProperties>
</file>