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0"/>
  </p:notesMasterIdLst>
  <p:sldIdLst>
    <p:sldId id="276" r:id="rId2"/>
    <p:sldId id="277" r:id="rId3"/>
    <p:sldId id="257" r:id="rId4"/>
    <p:sldId id="272" r:id="rId5"/>
    <p:sldId id="271" r:id="rId6"/>
    <p:sldId id="273" r:id="rId7"/>
    <p:sldId id="274" r:id="rId8"/>
    <p:sldId id="258" r:id="rId9"/>
    <p:sldId id="259" r:id="rId10"/>
    <p:sldId id="260" r:id="rId11"/>
    <p:sldId id="261" r:id="rId12"/>
    <p:sldId id="262" r:id="rId13"/>
    <p:sldId id="264" r:id="rId14"/>
    <p:sldId id="265" r:id="rId15"/>
    <p:sldId id="266" r:id="rId16"/>
    <p:sldId id="267" r:id="rId17"/>
    <p:sldId id="268" r:id="rId18"/>
    <p:sldId id="27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C6221E1-29D0-452A-9FB2-56A9A5420163}" type="datetimeFigureOut">
              <a:rPr lang="en-US"/>
              <a:pPr>
                <a:defRPr/>
              </a:pPr>
              <a:t>3/24/2024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CC3B1F5-1E1C-41D6-878E-A79EE87E8198}" type="slidenum">
              <a:rPr lang="en-US"/>
              <a:pPr>
                <a:defRPr/>
              </a:pPr>
              <a:t>‹#›</a:t>
            </a:fld>
            <a:endParaRPr lang="en-US"/>
          </a:p>
        </p:txBody>
      </p:sp>
    </p:spTree>
    <p:extLst>
      <p:ext uri="{BB962C8B-B14F-4D97-AF65-F5344CB8AC3E}">
        <p14:creationId xmlns:p14="http://schemas.microsoft.com/office/powerpoint/2010/main" val="2594296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7873DB-B7D2-4D72-8D0C-B56C3EE1952D}" type="slidenum">
              <a:rPr lang="en-US"/>
              <a:pPr fontAlgn="base">
                <a:spcBef>
                  <a:spcPct val="0"/>
                </a:spcBef>
                <a:spcAft>
                  <a:spcPct val="0"/>
                </a:spcAft>
              </a:pPr>
              <a:t>1</a:t>
            </a:fld>
            <a:endParaRPr lang="en-US"/>
          </a:p>
        </p:txBody>
      </p:sp>
      <p:sp>
        <p:nvSpPr>
          <p:cNvPr id="245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01DF21D5-E90C-4F7F-A7B4-4EDD954E3403}" type="slidenum">
              <a:rPr lang="en-US" sz="1200">
                <a:latin typeface="Times New Roman" pitchFamily="18" charset="0"/>
              </a:rPr>
              <a:pPr algn="r" eaLnBrk="0" hangingPunct="0"/>
              <a:t>1</a:t>
            </a:fld>
            <a:endParaRPr lang="en-US" sz="1200">
              <a:latin typeface="Times New Roman" pitchFamily="18" charset="0"/>
            </a:endParaRPr>
          </a:p>
        </p:txBody>
      </p:sp>
      <p:sp>
        <p:nvSpPr>
          <p:cNvPr id="2458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7659" name="Rectangle 11"/>
          <p:cNvSpPr>
            <a:spLocks noGrp="1" noChangeArrowheads="1"/>
          </p:cNvSpPr>
          <p:nvPr>
            <p:ph type="ctrTitle"/>
          </p:nvPr>
        </p:nvSpPr>
        <p:spPr>
          <a:xfrm>
            <a:off x="2057400" y="1143000"/>
            <a:ext cx="6629400" cy="2209800"/>
          </a:xfrm>
        </p:spPr>
        <p:txBody>
          <a:bodyPr/>
          <a:lstStyle>
            <a:lvl1pPr>
              <a:defRPr sz="4800"/>
            </a:lvl1pPr>
          </a:lstStyle>
          <a:p>
            <a:r>
              <a:rPr lang="en-US" smtClean="0"/>
              <a:t>Click to edit Master title style</a:t>
            </a:r>
            <a:endParaRPr lang="en-US"/>
          </a:p>
        </p:txBody>
      </p:sp>
      <p:sp>
        <p:nvSpPr>
          <p:cNvPr id="2766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smtClean="0"/>
              <a:t>Click to edit Master subtitle style</a:t>
            </a:r>
            <a:endParaRPr lang="en-US"/>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7CC6D895-B061-4535-9250-3C40D05612BF}" type="datetimeFigureOut">
              <a:rPr lang="en-US" smtClean="0"/>
              <a:pPr>
                <a:defRPr/>
              </a:pPr>
              <a:t>3/24/2024</a:t>
            </a:fld>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5B204679-8152-4C31-8DFE-B768B0A8BB18}" type="slidenum">
              <a:rPr lang="en-US" smtClean="0"/>
              <a:pPr>
                <a:defRPr/>
              </a:pPr>
              <a:t>‹#›</a:t>
            </a:fld>
            <a:endParaRPr lang="en-US"/>
          </a:p>
        </p:txBody>
      </p:sp>
    </p:spTree>
    <p:extLst>
      <p:ext uri="{BB962C8B-B14F-4D97-AF65-F5344CB8AC3E}">
        <p14:creationId xmlns:p14="http://schemas.microsoft.com/office/powerpoint/2010/main" val="1848831524"/>
      </p:ext>
    </p:extLst>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5B3C19AC-9AF2-4D73-A0DF-B9AEF410F97B}" type="datetimeFigureOut">
              <a:rPr lang="en-US" smtClean="0"/>
              <a:pPr>
                <a:defRPr/>
              </a:pPr>
              <a:t>3/24/2024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896EC51-8A01-4C7E-BC38-AD1ED2B10CDD}" type="slidenum">
              <a:rPr lang="en-US" smtClean="0"/>
              <a:pPr>
                <a:defRPr/>
              </a:pPr>
              <a:t>‹#›</a:t>
            </a:fld>
            <a:endParaRPr lang="en-US"/>
          </a:p>
        </p:txBody>
      </p:sp>
    </p:spTree>
    <p:extLst>
      <p:ext uri="{BB962C8B-B14F-4D97-AF65-F5344CB8AC3E}">
        <p14:creationId xmlns:p14="http://schemas.microsoft.com/office/powerpoint/2010/main" val="13438703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ADCF418D-FB90-4914-A0F1-9D2BAF1A3069}" type="datetimeFigureOut">
              <a:rPr lang="en-US" smtClean="0"/>
              <a:pPr>
                <a:defRPr/>
              </a:pPr>
              <a:t>3/24/2024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5054C9C-E5EF-4732-A846-C9F52656052E}" type="slidenum">
              <a:rPr lang="en-US" smtClean="0"/>
              <a:pPr>
                <a:defRPr/>
              </a:pPr>
              <a:t>‹#›</a:t>
            </a:fld>
            <a:endParaRPr lang="en-US"/>
          </a:p>
        </p:txBody>
      </p:sp>
    </p:spTree>
    <p:extLst>
      <p:ext uri="{BB962C8B-B14F-4D97-AF65-F5344CB8AC3E}">
        <p14:creationId xmlns:p14="http://schemas.microsoft.com/office/powerpoint/2010/main" val="6994106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95FC242E-69C2-46C4-8932-3A924AE46680}"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53B6B37-7D9F-4E0E-84F4-378025825B46}" type="slidenum">
              <a:rPr lang="en-US" smtClean="0"/>
              <a:pPr>
                <a:defRPr/>
              </a:pPr>
              <a:t>‹#›</a:t>
            </a:fld>
            <a:endParaRPr lang="en-US"/>
          </a:p>
        </p:txBody>
      </p:sp>
    </p:spTree>
    <p:extLst>
      <p:ext uri="{BB962C8B-B14F-4D97-AF65-F5344CB8AC3E}">
        <p14:creationId xmlns:p14="http://schemas.microsoft.com/office/powerpoint/2010/main" val="2127345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fld id="{95FC242E-69C2-46C4-8932-3A924AE46680}" type="datetimeFigureOut">
              <a:rPr lang="en-US" smtClean="0"/>
              <a:pPr>
                <a:defRPr/>
              </a:pPr>
              <a:t>3/24/2024</a:t>
            </a:fld>
            <a:endParaRPr lang="en-US"/>
          </a:p>
        </p:txBody>
      </p:sp>
      <p:sp>
        <p:nvSpPr>
          <p:cNvPr id="7" name="Rectangle 10"/>
          <p:cNvSpPr>
            <a:spLocks noGrp="1" noChangeArrowheads="1"/>
          </p:cNvSpPr>
          <p:nvPr>
            <p:ph type="ftr" sz="quarter" idx="11"/>
          </p:nvPr>
        </p:nvSpPr>
        <p:spPr>
          <a:ln/>
        </p:spPr>
        <p:txBody>
          <a:bodyPr/>
          <a:lstStyle>
            <a:lvl1pPr>
              <a:defRPr/>
            </a:lvl1pPr>
          </a:lstStyle>
          <a:p>
            <a:pPr>
              <a:defRPr/>
            </a:pPr>
            <a:endParaRPr lang="en-US"/>
          </a:p>
        </p:txBody>
      </p:sp>
      <p:sp>
        <p:nvSpPr>
          <p:cNvPr id="8" name="Rectangle 11"/>
          <p:cNvSpPr>
            <a:spLocks noGrp="1" noChangeArrowheads="1"/>
          </p:cNvSpPr>
          <p:nvPr>
            <p:ph type="sldNum" sz="quarter" idx="12"/>
          </p:nvPr>
        </p:nvSpPr>
        <p:spPr>
          <a:ln/>
        </p:spPr>
        <p:txBody>
          <a:bodyPr/>
          <a:lstStyle>
            <a:lvl1pPr>
              <a:defRPr/>
            </a:lvl1pPr>
          </a:lstStyle>
          <a:p>
            <a:pPr>
              <a:defRPr/>
            </a:pPr>
            <a:fld id="{D53B6B37-7D9F-4E0E-84F4-378025825B46}" type="slidenum">
              <a:rPr lang="en-US" smtClean="0"/>
              <a:pPr>
                <a:defRPr/>
              </a:pPr>
              <a:t>‹#›</a:t>
            </a:fld>
            <a:endParaRPr lang="en-US"/>
          </a:p>
        </p:txBody>
      </p:sp>
    </p:spTree>
    <p:extLst>
      <p:ext uri="{BB962C8B-B14F-4D97-AF65-F5344CB8AC3E}">
        <p14:creationId xmlns:p14="http://schemas.microsoft.com/office/powerpoint/2010/main" val="502141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95FC242E-69C2-46C4-8932-3A924AE46680}"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53B6B37-7D9F-4E0E-84F4-378025825B46}" type="slidenum">
              <a:rPr lang="en-US" smtClean="0"/>
              <a:pPr>
                <a:defRPr/>
              </a:pPr>
              <a:t>‹#›</a:t>
            </a:fld>
            <a:endParaRPr lang="en-US"/>
          </a:p>
        </p:txBody>
      </p:sp>
    </p:spTree>
    <p:extLst>
      <p:ext uri="{BB962C8B-B14F-4D97-AF65-F5344CB8AC3E}">
        <p14:creationId xmlns:p14="http://schemas.microsoft.com/office/powerpoint/2010/main" val="2865693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77724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3941763"/>
            <a:ext cx="7772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95FC242E-69C2-46C4-8932-3A924AE46680}"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53B6B37-7D9F-4E0E-84F4-378025825B46}" type="slidenum">
              <a:rPr lang="en-US" smtClean="0"/>
              <a:pPr>
                <a:defRPr/>
              </a:pPr>
              <a:t>‹#›</a:t>
            </a:fld>
            <a:endParaRPr lang="en-US"/>
          </a:p>
        </p:txBody>
      </p:sp>
    </p:spTree>
    <p:extLst>
      <p:ext uri="{BB962C8B-B14F-4D97-AF65-F5344CB8AC3E}">
        <p14:creationId xmlns:p14="http://schemas.microsoft.com/office/powerpoint/2010/main" val="392474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CCF5399C-6855-44AA-812B-34CA4F9C49B7}" type="datetimeFigureOut">
              <a:rPr lang="en-US" smtClean="0"/>
              <a:pPr>
                <a:defRPr/>
              </a:pPr>
              <a:t>3/24/2024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ADB8F70-1CEA-4736-9FF4-172DCB170AA2}" type="slidenum">
              <a:rPr lang="en-US" smtClean="0"/>
              <a:pPr>
                <a:defRPr/>
              </a:pPr>
              <a:t>‹#›</a:t>
            </a:fld>
            <a:endParaRPr lang="en-US"/>
          </a:p>
        </p:txBody>
      </p:sp>
    </p:spTree>
    <p:extLst>
      <p:ext uri="{BB962C8B-B14F-4D97-AF65-F5344CB8AC3E}">
        <p14:creationId xmlns:p14="http://schemas.microsoft.com/office/powerpoint/2010/main" val="22784526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BB6781B4-C72C-4CD5-BA83-169BE41CB090}" type="datetimeFigureOut">
              <a:rPr lang="en-US" smtClean="0"/>
              <a:pPr>
                <a:defRPr/>
              </a:pPr>
              <a:t>3/24/2024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708266C-A2D5-4716-8489-D363D3204BE2}" type="slidenum">
              <a:rPr lang="en-US" smtClean="0"/>
              <a:pPr>
                <a:defRPr/>
              </a:pPr>
              <a:t>‹#›</a:t>
            </a:fld>
            <a:endParaRPr lang="en-US"/>
          </a:p>
        </p:txBody>
      </p:sp>
    </p:spTree>
    <p:extLst>
      <p:ext uri="{BB962C8B-B14F-4D97-AF65-F5344CB8AC3E}">
        <p14:creationId xmlns:p14="http://schemas.microsoft.com/office/powerpoint/2010/main" val="4084685454"/>
      </p:ext>
    </p:extLst>
  </p:cSld>
  <p:clrMapOvr>
    <a:masterClrMapping/>
  </p:clrMapOvr>
  <p:transition>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208E2EFB-C667-47DB-9439-4C83F8CB1B93}"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54C5630-341C-4BF7-986F-267E9105E0BD}" type="slidenum">
              <a:rPr lang="en-US" smtClean="0"/>
              <a:pPr>
                <a:defRPr/>
              </a:pPr>
              <a:t>‹#›</a:t>
            </a:fld>
            <a:endParaRPr lang="en-US"/>
          </a:p>
        </p:txBody>
      </p:sp>
    </p:spTree>
    <p:extLst>
      <p:ext uri="{BB962C8B-B14F-4D97-AF65-F5344CB8AC3E}">
        <p14:creationId xmlns:p14="http://schemas.microsoft.com/office/powerpoint/2010/main" val="3702563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3037878C-808E-48D7-9F06-07CDC14E5064}" type="datetimeFigureOut">
              <a:rPr lang="en-US" smtClean="0"/>
              <a:pPr>
                <a:defRPr/>
              </a:pPr>
              <a:t>3/24/2024</a:t>
            </a:fld>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BAA984A0-07E5-43FE-B7BE-C7F99DC87BF3}" type="slidenum">
              <a:rPr lang="en-US" smtClean="0"/>
              <a:pPr>
                <a:defRPr/>
              </a:pPr>
              <a:t>‹#›</a:t>
            </a:fld>
            <a:endParaRPr lang="en-US"/>
          </a:p>
        </p:txBody>
      </p:sp>
    </p:spTree>
    <p:extLst>
      <p:ext uri="{BB962C8B-B14F-4D97-AF65-F5344CB8AC3E}">
        <p14:creationId xmlns:p14="http://schemas.microsoft.com/office/powerpoint/2010/main" val="11286163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5DB724C7-D29C-429E-8C5E-15689712F33D}" type="datetimeFigureOut">
              <a:rPr lang="en-US" smtClean="0"/>
              <a:pPr>
                <a:defRPr/>
              </a:pPr>
              <a:t>3/24/2024</a:t>
            </a:fld>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26AD7D88-3278-4D19-AAEA-C5855E627020}" type="slidenum">
              <a:rPr lang="en-US" smtClean="0"/>
              <a:pPr>
                <a:defRPr/>
              </a:pPr>
              <a:t>‹#›</a:t>
            </a:fld>
            <a:endParaRPr lang="en-US"/>
          </a:p>
        </p:txBody>
      </p:sp>
    </p:spTree>
    <p:extLst>
      <p:ext uri="{BB962C8B-B14F-4D97-AF65-F5344CB8AC3E}">
        <p14:creationId xmlns:p14="http://schemas.microsoft.com/office/powerpoint/2010/main" val="26032426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3FB0BD75-8017-40E4-AF08-488E0D275FCC}" type="datetimeFigureOut">
              <a:rPr lang="en-US" smtClean="0"/>
              <a:pPr>
                <a:defRPr/>
              </a:pPr>
              <a:t>3/24/2024</a:t>
            </a:fld>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7A0D5733-13A5-49EE-9FDF-9B5726332E81}" type="slidenum">
              <a:rPr lang="en-US" smtClean="0"/>
              <a:pPr>
                <a:defRPr/>
              </a:pPr>
              <a:t>‹#›</a:t>
            </a:fld>
            <a:endParaRPr lang="en-US"/>
          </a:p>
        </p:txBody>
      </p:sp>
    </p:spTree>
    <p:extLst>
      <p:ext uri="{BB962C8B-B14F-4D97-AF65-F5344CB8AC3E}">
        <p14:creationId xmlns:p14="http://schemas.microsoft.com/office/powerpoint/2010/main" val="41291739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54748534-A197-4D57-8003-B8C644348D28}"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02E5EBE-DBF2-4674-9971-66F20ABD2C13}" type="slidenum">
              <a:rPr lang="en-US" smtClean="0"/>
              <a:pPr>
                <a:defRPr/>
              </a:pPr>
              <a:t>‹#›</a:t>
            </a:fld>
            <a:endParaRPr lang="en-US"/>
          </a:p>
        </p:txBody>
      </p:sp>
    </p:spTree>
    <p:extLst>
      <p:ext uri="{BB962C8B-B14F-4D97-AF65-F5344CB8AC3E}">
        <p14:creationId xmlns:p14="http://schemas.microsoft.com/office/powerpoint/2010/main" val="204854805"/>
      </p:ext>
    </p:extLst>
  </p:cSld>
  <p:clrMapOvr>
    <a:masterClrMapping/>
  </p:clrMapOvr>
  <p:transition>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F9D18A80-6F5A-496B-8D43-1CF7E95F08F0}" type="datetimeFigureOut">
              <a:rPr lang="en-US" smtClean="0"/>
              <a:pPr>
                <a:defRPr/>
              </a:pPr>
              <a:t>3/24/2024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71ED317-DD82-48AB-815C-0684ADDAE2A7}" type="slidenum">
              <a:rPr lang="en-US" smtClean="0"/>
              <a:pPr>
                <a:defRPr/>
              </a:pPr>
              <a:t>‹#›</a:t>
            </a:fld>
            <a:endParaRPr lang="en-US"/>
          </a:p>
        </p:txBody>
      </p:sp>
    </p:spTree>
    <p:extLst>
      <p:ext uri="{BB962C8B-B14F-4D97-AF65-F5344CB8AC3E}">
        <p14:creationId xmlns:p14="http://schemas.microsoft.com/office/powerpoint/2010/main" val="3709007783"/>
      </p:ext>
    </p:extLst>
  </p:cSld>
  <p:clrMapOvr>
    <a:masterClrMapping/>
  </p:clrMapOvr>
  <p:transition>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686800" cy="4876800"/>
            <a:chOff x="0" y="0"/>
            <a:chExt cx="5472" cy="3072"/>
          </a:xfrm>
        </p:grpSpPr>
        <p:sp>
          <p:nvSpPr>
            <p:cNvPr id="2057"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grpSp>
          <p:nvGrpSpPr>
            <p:cNvPr id="2058" name="Group 4"/>
            <p:cNvGrpSpPr>
              <a:grpSpLocks/>
            </p:cNvGrpSpPr>
            <p:nvPr/>
          </p:nvGrpSpPr>
          <p:grpSpPr bwMode="auto">
            <a:xfrm>
              <a:off x="240" y="893"/>
              <a:ext cx="5232" cy="115"/>
              <a:chOff x="240" y="893"/>
              <a:chExt cx="5232" cy="115"/>
            </a:xfrm>
          </p:grpSpPr>
          <p:sp>
            <p:nvSpPr>
              <p:cNvPr id="2059"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pitchFamily="18" charset="0"/>
                </a:endParaRPr>
              </a:p>
            </p:txBody>
          </p:sp>
          <p:sp>
            <p:nvSpPr>
              <p:cNvPr id="2060"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051"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2052"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663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Arial" charset="0"/>
              </a:defRPr>
            </a:lvl1pPr>
          </a:lstStyle>
          <a:p>
            <a:pPr>
              <a:defRPr/>
            </a:pPr>
            <a:fld id="{95FC242E-69C2-46C4-8932-3A924AE46680}" type="datetimeFigureOut">
              <a:rPr lang="en-US" smtClean="0"/>
              <a:pPr>
                <a:defRPr/>
              </a:pPr>
              <a:t>3/24/2024</a:t>
            </a:fld>
            <a:endParaRPr lang="en-US"/>
          </a:p>
        </p:txBody>
      </p:sp>
      <p:sp>
        <p:nvSpPr>
          <p:cNvPr id="2663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Arial" charset="0"/>
              </a:defRPr>
            </a:lvl1pPr>
          </a:lstStyle>
          <a:p>
            <a:pPr>
              <a:defRPr/>
            </a:pPr>
            <a:endParaRPr lang="en-US"/>
          </a:p>
        </p:txBody>
      </p:sp>
      <p:sp>
        <p:nvSpPr>
          <p:cNvPr id="2663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D53B6B37-7D9F-4E0E-84F4-378025825B46}" type="slidenum">
              <a:rPr lang="en-US" smtClean="0"/>
              <a:pPr>
                <a:defRPr/>
              </a:pPr>
              <a:t>‹#›</a:t>
            </a:fld>
            <a:endParaRPr lang="en-US"/>
          </a:p>
        </p:txBody>
      </p:sp>
      <p:sp>
        <p:nvSpPr>
          <p:cNvPr id="2056"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Lst>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051"/>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52">
                                            <p:txEl>
                                              <p:pRg st="0" end="0"/>
                                            </p:txEl>
                                          </p:spTgt>
                                        </p:tgtEl>
                                        <p:attrNameLst>
                                          <p:attrName>style.visibility</p:attrName>
                                        </p:attrNameLst>
                                      </p:cBhvr>
                                      <p:to>
                                        <p:strVal val="visible"/>
                                      </p:to>
                                    </p:set>
                                    <p:animEffect transition="in" filter="fade">
                                      <p:cBhvr>
                                        <p:cTn id="11" dur="1000">
                                          <p:stCondLst>
                                            <p:cond delay="0"/>
                                          </p:stCondLst>
                                        </p:cTn>
                                        <p:tgtEl>
                                          <p:spTgt spid="2052">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052">
                                            <p:txEl>
                                              <p:pRg st="1" end="1"/>
                                            </p:txEl>
                                          </p:spTgt>
                                        </p:tgtEl>
                                        <p:attrNameLst>
                                          <p:attrName>style.visibility</p:attrName>
                                        </p:attrNameLst>
                                      </p:cBhvr>
                                      <p:to>
                                        <p:strVal val="visible"/>
                                      </p:to>
                                    </p:set>
                                    <p:animEffect transition="in" filter="fade">
                                      <p:cBhvr>
                                        <p:cTn id="14" dur="1000">
                                          <p:stCondLst>
                                            <p:cond delay="0"/>
                                          </p:stCondLst>
                                        </p:cTn>
                                        <p:tgtEl>
                                          <p:spTgt spid="2052">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52">
                                            <p:txEl>
                                              <p:pRg st="2" end="2"/>
                                            </p:txEl>
                                          </p:spTgt>
                                        </p:tgtEl>
                                        <p:attrNameLst>
                                          <p:attrName>style.visibility</p:attrName>
                                        </p:attrNameLst>
                                      </p:cBhvr>
                                      <p:to>
                                        <p:strVal val="visible"/>
                                      </p:to>
                                    </p:set>
                                    <p:animEffect transition="in" filter="fade">
                                      <p:cBhvr>
                                        <p:cTn id="17" dur="1000">
                                          <p:stCondLst>
                                            <p:cond delay="0"/>
                                          </p:stCondLst>
                                        </p:cTn>
                                        <p:tgtEl>
                                          <p:spTgt spid="205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52">
                                            <p:txEl>
                                              <p:pRg st="3" end="3"/>
                                            </p:txEl>
                                          </p:spTgt>
                                        </p:tgtEl>
                                        <p:attrNameLst>
                                          <p:attrName>style.visibility</p:attrName>
                                        </p:attrNameLst>
                                      </p:cBhvr>
                                      <p:to>
                                        <p:strVal val="visible"/>
                                      </p:to>
                                    </p:set>
                                    <p:animEffect transition="in" filter="fade">
                                      <p:cBhvr>
                                        <p:cTn id="20" dur="1000">
                                          <p:stCondLst>
                                            <p:cond delay="0"/>
                                          </p:stCondLst>
                                        </p:cTn>
                                        <p:tgtEl>
                                          <p:spTgt spid="205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52">
                                            <p:txEl>
                                              <p:pRg st="4" end="4"/>
                                            </p:txEl>
                                          </p:spTgt>
                                        </p:tgtEl>
                                        <p:attrNameLst>
                                          <p:attrName>style.visibility</p:attrName>
                                        </p:attrNameLst>
                                      </p:cBhvr>
                                      <p:to>
                                        <p:strVal val="visible"/>
                                      </p:to>
                                    </p:set>
                                    <p:animEffect transition="in" filter="fade">
                                      <p:cBhvr>
                                        <p:cTn id="23" dur="1000">
                                          <p:stCondLst>
                                            <p:cond delay="0"/>
                                          </p:stCondLst>
                                        </p:cTn>
                                        <p:tgtEl>
                                          <p:spTgt spid="20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052" grpId="0" build="p"/>
    </p:bld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Times New Roman" pitchFamily="18" charset="0"/>
          <a:cs typeface="Arial" charset="0"/>
        </a:defRPr>
      </a:lvl2pPr>
      <a:lvl3pPr algn="l" rtl="0" eaLnBrk="1" fontAlgn="base" hangingPunct="1">
        <a:spcBef>
          <a:spcPct val="0"/>
        </a:spcBef>
        <a:spcAft>
          <a:spcPct val="0"/>
        </a:spcAft>
        <a:defRPr sz="4200">
          <a:solidFill>
            <a:schemeClr val="tx2"/>
          </a:solidFill>
          <a:latin typeface="Times New Roman" pitchFamily="18" charset="0"/>
          <a:cs typeface="Arial" charset="0"/>
        </a:defRPr>
      </a:lvl3pPr>
      <a:lvl4pPr algn="l" rtl="0" eaLnBrk="1" fontAlgn="base" hangingPunct="1">
        <a:spcBef>
          <a:spcPct val="0"/>
        </a:spcBef>
        <a:spcAft>
          <a:spcPct val="0"/>
        </a:spcAft>
        <a:defRPr sz="4200">
          <a:solidFill>
            <a:schemeClr val="tx2"/>
          </a:solidFill>
          <a:latin typeface="Times New Roman" pitchFamily="18" charset="0"/>
          <a:cs typeface="Arial" charset="0"/>
        </a:defRPr>
      </a:lvl4pPr>
      <a:lvl5pPr algn="l" rtl="0" eaLnBrk="1" fontAlgn="base" hangingPunct="1">
        <a:spcBef>
          <a:spcPct val="0"/>
        </a:spcBef>
        <a:spcAft>
          <a:spcPct val="0"/>
        </a:spcAft>
        <a:defRPr sz="4200">
          <a:solidFill>
            <a:schemeClr val="tx2"/>
          </a:solidFill>
          <a:latin typeface="Times New Roman" pitchFamily="18" charset="0"/>
          <a:cs typeface="Arial" charset="0"/>
        </a:defRPr>
      </a:lvl5pPr>
      <a:lvl6pPr marL="457200" algn="l" rtl="0" eaLnBrk="1" fontAlgn="base" hangingPunct="1">
        <a:spcBef>
          <a:spcPct val="0"/>
        </a:spcBef>
        <a:spcAft>
          <a:spcPct val="0"/>
        </a:spcAft>
        <a:defRPr sz="4200">
          <a:solidFill>
            <a:schemeClr val="tx2"/>
          </a:solidFill>
          <a:latin typeface="Times New Roman" pitchFamily="18" charset="0"/>
          <a:cs typeface="Arial" charset="0"/>
        </a:defRPr>
      </a:lvl6pPr>
      <a:lvl7pPr marL="914400" algn="l" rtl="0" eaLnBrk="1" fontAlgn="base" hangingPunct="1">
        <a:spcBef>
          <a:spcPct val="0"/>
        </a:spcBef>
        <a:spcAft>
          <a:spcPct val="0"/>
        </a:spcAft>
        <a:defRPr sz="4200">
          <a:solidFill>
            <a:schemeClr val="tx2"/>
          </a:solidFill>
          <a:latin typeface="Times New Roman" pitchFamily="18" charset="0"/>
          <a:cs typeface="Arial" charset="0"/>
        </a:defRPr>
      </a:lvl7pPr>
      <a:lvl8pPr marL="1371600" algn="l" rtl="0" eaLnBrk="1" fontAlgn="base" hangingPunct="1">
        <a:spcBef>
          <a:spcPct val="0"/>
        </a:spcBef>
        <a:spcAft>
          <a:spcPct val="0"/>
        </a:spcAft>
        <a:defRPr sz="4200">
          <a:solidFill>
            <a:schemeClr val="tx2"/>
          </a:solidFill>
          <a:latin typeface="Times New Roman" pitchFamily="18" charset="0"/>
          <a:cs typeface="Arial" charset="0"/>
        </a:defRPr>
      </a:lvl8pPr>
      <a:lvl9pPr marL="1828800" algn="l" rtl="0" eaLnBrk="1" fontAlgn="base" hangingPunct="1">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6148" name="Rectangle 5"/>
          <p:cNvSpPr>
            <a:spLocks noChangeArrowheads="1"/>
          </p:cNvSpPr>
          <p:nvPr/>
        </p:nvSpPr>
        <p:spPr bwMode="auto">
          <a:xfrm>
            <a:off x="495300" y="1369943"/>
            <a:ext cx="8686800" cy="1143000"/>
          </a:xfrm>
          <a:prstGeom prst="rect">
            <a:avLst/>
          </a:prstGeom>
          <a:noFill/>
          <a:ln w="9525">
            <a:noFill/>
            <a:miter lim="800000"/>
            <a:headEnd/>
            <a:tailEnd/>
          </a:ln>
        </p:spPr>
        <p:txBody>
          <a:bodyPr anchor="ctr"/>
          <a:lstStyle/>
          <a:p>
            <a:pPr algn="ctr" eaLnBrk="0" hangingPunct="0"/>
            <a:r>
              <a:rPr lang="en-US" sz="6000" dirty="0" smtClean="0">
                <a:solidFill>
                  <a:schemeClr val="tx2">
                    <a:lumMod val="75000"/>
                    <a:lumOff val="25000"/>
                  </a:schemeClr>
                </a:solidFill>
                <a:latin typeface="Verdana" pitchFamily="34" charset="0"/>
              </a:rPr>
              <a:t>www.studymafia.Net</a:t>
            </a:r>
            <a:endParaRPr lang="en-US" sz="6000" dirty="0">
              <a:solidFill>
                <a:schemeClr val="tx2">
                  <a:lumMod val="75000"/>
                  <a:lumOff val="25000"/>
                </a:schemeClr>
              </a:solidFill>
              <a:latin typeface="Tahoma" pitchFamily="34" charset="0"/>
            </a:endParaRPr>
          </a:p>
        </p:txBody>
      </p:sp>
      <p:sp>
        <p:nvSpPr>
          <p:cNvPr id="614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dirty="0">
                <a:latin typeface="Times New Roman" pitchFamily="18" charset="0"/>
              </a:rPr>
              <a:t>Submitted To:				              Submitted By:</a:t>
            </a:r>
          </a:p>
          <a:p>
            <a:pPr eaLnBrk="0" hangingPunct="0"/>
            <a:r>
              <a:rPr lang="en-US" b="1" dirty="0" smtClean="0">
                <a:latin typeface="Times New Roman" pitchFamily="18" charset="0"/>
              </a:rPr>
              <a:t>www.studymafia.</a:t>
            </a:r>
            <a:r>
              <a:rPr lang="en-US" b="1" dirty="0" smtClean="0"/>
              <a:t>net</a:t>
            </a:r>
            <a:r>
              <a:rPr lang="en-US" dirty="0" smtClean="0"/>
              <a:t> </a:t>
            </a:r>
            <a:r>
              <a:rPr lang="en-US" b="1" dirty="0" smtClean="0">
                <a:latin typeface="Times New Roman" pitchFamily="18" charset="0"/>
              </a:rPr>
              <a:t>                                                          www.studymafia.</a:t>
            </a:r>
            <a:r>
              <a:rPr lang="en-US" b="1" dirty="0" smtClean="0"/>
              <a:t>net</a:t>
            </a:r>
            <a:r>
              <a:rPr lang="en-US" dirty="0" smtClean="0"/>
              <a:t> </a:t>
            </a:r>
            <a:r>
              <a:rPr lang="en-US" b="1" dirty="0" smtClean="0">
                <a:latin typeface="Times New Roman" pitchFamily="18" charset="0"/>
              </a:rPr>
              <a:t>               </a:t>
            </a:r>
            <a:endParaRPr lang="en-US" b="1" dirty="0">
              <a:latin typeface="Times New Roman" pitchFamily="18" charset="0"/>
            </a:endParaRPr>
          </a:p>
        </p:txBody>
      </p:sp>
      <p:sp>
        <p:nvSpPr>
          <p:cNvPr id="6150" name="Rectangle 8"/>
          <p:cNvSpPr>
            <a:spLocks noChangeArrowheads="1"/>
          </p:cNvSpPr>
          <p:nvPr/>
        </p:nvSpPr>
        <p:spPr bwMode="auto">
          <a:xfrm>
            <a:off x="381000" y="1905000"/>
            <a:ext cx="4953000" cy="2678113"/>
          </a:xfrm>
          <a:prstGeom prst="rect">
            <a:avLst/>
          </a:prstGeom>
          <a:noFill/>
          <a:ln w="9525">
            <a:noFill/>
            <a:miter lim="800000"/>
            <a:headEnd/>
            <a:tailEnd/>
          </a:ln>
        </p:spPr>
        <p:txBody>
          <a:bodyPr>
            <a:spAutoFit/>
          </a:bodyPr>
          <a:lstStyle/>
          <a:p>
            <a:pPr algn="ctr" eaLnBrk="0" hangingPunct="0"/>
            <a:r>
              <a:rPr lang="en-US" sz="3600" b="1" dirty="0">
                <a:solidFill>
                  <a:schemeClr val="tx2">
                    <a:lumMod val="75000"/>
                    <a:lumOff val="25000"/>
                  </a:schemeClr>
                </a:solidFill>
                <a:latin typeface="Times New Roman" pitchFamily="18" charset="0"/>
              </a:rPr>
              <a:t>   </a:t>
            </a:r>
          </a:p>
          <a:p>
            <a:pPr algn="ctr" eaLnBrk="0" hangingPunct="0"/>
            <a:r>
              <a:rPr lang="en-US" sz="3600" b="1" dirty="0">
                <a:solidFill>
                  <a:schemeClr val="tx2">
                    <a:lumMod val="75000"/>
                    <a:lumOff val="25000"/>
                  </a:schemeClr>
                </a:solidFill>
                <a:latin typeface="Times New Roman" pitchFamily="18" charset="0"/>
              </a:rPr>
              <a:t>  Seminar </a:t>
            </a:r>
          </a:p>
          <a:p>
            <a:pPr algn="ctr" eaLnBrk="0" hangingPunct="0"/>
            <a:r>
              <a:rPr lang="en-US" sz="3600" b="1" dirty="0">
                <a:solidFill>
                  <a:schemeClr val="tx2">
                    <a:lumMod val="75000"/>
                    <a:lumOff val="25000"/>
                  </a:schemeClr>
                </a:solidFill>
                <a:latin typeface="Times New Roman" pitchFamily="18" charset="0"/>
              </a:rPr>
              <a:t>On</a:t>
            </a:r>
          </a:p>
          <a:p>
            <a:pPr algn="ctr"/>
            <a:r>
              <a:rPr lang="en-US" sz="3600" b="1" dirty="0" smtClean="0">
                <a:solidFill>
                  <a:schemeClr val="tx2">
                    <a:lumMod val="75000"/>
                    <a:lumOff val="25000"/>
                  </a:schemeClr>
                </a:solidFill>
                <a:latin typeface="Calibri" pitchFamily="34" charset="0"/>
              </a:rPr>
              <a:t>GSM</a:t>
            </a:r>
            <a:endParaRPr lang="en-US" sz="3600" dirty="0">
              <a:solidFill>
                <a:schemeClr val="tx2">
                  <a:lumMod val="75000"/>
                  <a:lumOff val="25000"/>
                </a:schemeClr>
              </a:solidFill>
              <a:latin typeface="Calibri" pitchFamily="34" charset="0"/>
            </a:endParaRPr>
          </a:p>
          <a:p>
            <a:pPr algn="ctr" eaLnBrk="0" hangingPunct="0"/>
            <a:r>
              <a:rPr lang="en-US" sz="2400" b="1" dirty="0">
                <a:solidFill>
                  <a:schemeClr val="tx2">
                    <a:lumMod val="75000"/>
                    <a:lumOff val="25000"/>
                  </a:schemeClr>
                </a:solidFill>
                <a:latin typeface="Calibri" pitchFamily="34" charset="0"/>
              </a:rPr>
              <a:t> </a:t>
            </a:r>
          </a:p>
        </p:txBody>
      </p:sp>
      <p:pic>
        <p:nvPicPr>
          <p:cNvPr id="6151" name="Picture 2" descr="http://www.tustrucos.com/wp-content/uploads/gsm-logo.png"/>
          <p:cNvPicPr>
            <a:picLocks noChangeAspect="1" noChangeArrowheads="1"/>
          </p:cNvPicPr>
          <p:nvPr/>
        </p:nvPicPr>
        <p:blipFill>
          <a:blip r:embed="rId5" cstate="print"/>
          <a:srcRect/>
          <a:stretch>
            <a:fillRect/>
          </a:stretch>
        </p:blipFill>
        <p:spPr bwMode="auto">
          <a:xfrm>
            <a:off x="5562600" y="2667000"/>
            <a:ext cx="3352800" cy="11652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t>Architecture</a:t>
            </a:r>
            <a:endParaRPr lang="en-US" smtClean="0"/>
          </a:p>
        </p:txBody>
      </p:sp>
      <p:sp>
        <p:nvSpPr>
          <p:cNvPr id="14339" name="Content Placeholder 2"/>
          <p:cNvSpPr>
            <a:spLocks noGrp="1"/>
          </p:cNvSpPr>
          <p:nvPr>
            <p:ph idx="1"/>
          </p:nvPr>
        </p:nvSpPr>
        <p:spPr/>
        <p:txBody>
          <a:bodyPr/>
          <a:lstStyle/>
          <a:p>
            <a:r>
              <a:rPr lang="en-US" sz="2400" smtClean="0">
                <a:latin typeface="Times New Roman" pitchFamily="18" charset="0"/>
                <a:cs typeface="Times New Roman" pitchFamily="18" charset="0"/>
              </a:rPr>
              <a:t>A GSM network consists of several functional entities, whose functions and interfaces are defined. The GSM network can be divided into following broad parts.</a:t>
            </a:r>
          </a:p>
          <a:p>
            <a:r>
              <a:rPr lang="en-US" sz="2400" smtClean="0">
                <a:latin typeface="Times New Roman" pitchFamily="18" charset="0"/>
                <a:cs typeface="Times New Roman" pitchFamily="18" charset="0"/>
              </a:rPr>
              <a:t>The Mobile Station (MS)</a:t>
            </a:r>
          </a:p>
          <a:p>
            <a:r>
              <a:rPr lang="en-US" sz="2400" smtClean="0">
                <a:latin typeface="Times New Roman" pitchFamily="18" charset="0"/>
                <a:cs typeface="Times New Roman" pitchFamily="18" charset="0"/>
              </a:rPr>
              <a:t>The Base Station Subsystem (BSS)</a:t>
            </a:r>
          </a:p>
          <a:p>
            <a:r>
              <a:rPr lang="en-US" sz="2400" smtClean="0">
                <a:latin typeface="Times New Roman" pitchFamily="18" charset="0"/>
                <a:cs typeface="Times New Roman" pitchFamily="18" charset="0"/>
              </a:rPr>
              <a:t>The Network Switching Subsystem (NSS)</a:t>
            </a:r>
          </a:p>
          <a:p>
            <a:r>
              <a:rPr lang="en-US" sz="2400" smtClean="0">
                <a:latin typeface="Times New Roman" pitchFamily="18" charset="0"/>
                <a:cs typeface="Times New Roman" pitchFamily="18" charset="0"/>
              </a:rPr>
              <a:t>The Operation Support Subsystem (OSS)</a:t>
            </a:r>
          </a:p>
          <a:p>
            <a:endParaRPr lang="en-US" sz="2400" smtClean="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smtClean="0"/>
              <a:t>Architecture…</a:t>
            </a:r>
            <a:endParaRPr lang="en-US" smtClean="0"/>
          </a:p>
        </p:txBody>
      </p:sp>
      <p:pic>
        <p:nvPicPr>
          <p:cNvPr id="15363" name="Picture 2" descr="http://gsmcrazy.files.wordpress.com/2010/06/gsmarchitecture.jpg"/>
          <p:cNvPicPr>
            <a:picLocks noChangeAspect="1" noChangeArrowheads="1"/>
          </p:cNvPicPr>
          <p:nvPr/>
        </p:nvPicPr>
        <p:blipFill>
          <a:blip r:embed="rId2" cstate="print"/>
          <a:srcRect/>
          <a:stretch>
            <a:fillRect/>
          </a:stretch>
        </p:blipFill>
        <p:spPr bwMode="auto">
          <a:xfrm>
            <a:off x="762000" y="1600200"/>
            <a:ext cx="8001000" cy="45720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pPr fontAlgn="auto">
              <a:spcAft>
                <a:spcPts val="0"/>
              </a:spcAft>
              <a:defRPr/>
            </a:pPr>
            <a:r>
              <a:rPr lang="en-US" dirty="0" smtClean="0"/>
              <a:t/>
            </a:r>
            <a:br>
              <a:rPr lang="en-US" dirty="0" smtClean="0"/>
            </a:br>
            <a:r>
              <a:rPr lang="en-US" dirty="0" smtClean="0"/>
              <a:t>GSM </a:t>
            </a:r>
            <a:r>
              <a:rPr lang="en-US" dirty="0" err="1"/>
              <a:t>Netwrok</a:t>
            </a:r>
            <a:r>
              <a:rPr lang="en-US" dirty="0"/>
              <a:t> along with added elements:</a:t>
            </a:r>
          </a:p>
        </p:txBody>
      </p:sp>
      <p:pic>
        <p:nvPicPr>
          <p:cNvPr id="16387" name="Picture 2" descr="http://www.telecomspace.com/images/GSM-1.gif"/>
          <p:cNvPicPr>
            <a:picLocks noGrp="1" noChangeAspect="1" noChangeArrowheads="1"/>
          </p:cNvPicPr>
          <p:nvPr>
            <p:ph idx="1"/>
          </p:nvPr>
        </p:nvPicPr>
        <p:blipFill>
          <a:blip r:embed="rId2" cstate="print"/>
          <a:srcRect/>
          <a:stretch>
            <a:fillRect/>
          </a:stretch>
        </p:blipFill>
        <p:spPr>
          <a:xfrm>
            <a:off x="1143000" y="1752600"/>
            <a:ext cx="7010399" cy="4504693"/>
          </a:xfrm>
        </p:spPr>
      </p:pic>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GSM network areas</a:t>
            </a:r>
          </a:p>
        </p:txBody>
      </p:sp>
      <p:sp>
        <p:nvSpPr>
          <p:cNvPr id="3" name="Content Placeholder 2"/>
          <p:cNvSpPr>
            <a:spLocks noGrp="1"/>
          </p:cNvSpPr>
          <p:nvPr>
            <p:ph idx="1"/>
          </p:nvPr>
        </p:nvSpPr>
        <p:spPr/>
        <p:txBody>
          <a:bodyPr>
            <a:normAutofit/>
          </a:bodyPr>
          <a:lstStyle/>
          <a:p>
            <a:pPr>
              <a:lnSpc>
                <a:spcPct val="90000"/>
              </a:lnSpc>
            </a:pPr>
            <a:r>
              <a:rPr lang="en-US" sz="2400" smtClean="0">
                <a:latin typeface="Times New Roman" pitchFamily="18" charset="0"/>
                <a:cs typeface="Times New Roman" pitchFamily="18" charset="0"/>
              </a:rPr>
              <a:t>Cell: Cell is the basic service area: one BTS covers one cell. Each cell is given a Cell Global Identity (CGI), a number that uniquely identifies the cell.</a:t>
            </a:r>
          </a:p>
          <a:p>
            <a:pPr>
              <a:lnSpc>
                <a:spcPct val="90000"/>
              </a:lnSpc>
            </a:pPr>
            <a:r>
              <a:rPr lang="en-US" sz="2400" smtClean="0">
                <a:latin typeface="Times New Roman" pitchFamily="18" charset="0"/>
                <a:cs typeface="Times New Roman" pitchFamily="18" charset="0"/>
              </a:rPr>
              <a:t>Location Area: A group of cells form a Location Area. This is the area that is paged when a subscriber gets an incoming call. </a:t>
            </a:r>
          </a:p>
          <a:p>
            <a:pPr>
              <a:lnSpc>
                <a:spcPct val="90000"/>
              </a:lnSpc>
            </a:pPr>
            <a:r>
              <a:rPr lang="en-US" sz="2400" smtClean="0">
                <a:latin typeface="Times New Roman" pitchFamily="18" charset="0"/>
                <a:cs typeface="Times New Roman" pitchFamily="18" charset="0"/>
              </a:rPr>
              <a:t>MSC/VLR Service Area: The area covered by one MSC is called the MSC/VLR service area.</a:t>
            </a:r>
          </a:p>
          <a:p>
            <a:pPr>
              <a:lnSpc>
                <a:spcPct val="90000"/>
              </a:lnSpc>
            </a:pPr>
            <a:r>
              <a:rPr lang="en-US" sz="2400" smtClean="0">
                <a:latin typeface="Times New Roman" pitchFamily="18" charset="0"/>
                <a:cs typeface="Times New Roman" pitchFamily="18" charset="0"/>
              </a:rPr>
              <a:t>PLMN: The area covered by one network operator is called PLMN. A PLMN can contain one or more MSCs.</a:t>
            </a:r>
          </a:p>
          <a:p>
            <a:pPr>
              <a:lnSpc>
                <a:spcPct val="90000"/>
              </a:lnSpc>
            </a:pPr>
            <a:endParaRPr lang="en-US" sz="2400" smtClean="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t> </a:t>
            </a:r>
            <a:r>
              <a:rPr lang="en-US" dirty="0"/>
              <a:t/>
            </a:r>
            <a:br>
              <a:rPr lang="en-US" dirty="0"/>
            </a:br>
            <a:r>
              <a:rPr lang="en-US" b="1" dirty="0" smtClean="0"/>
              <a:t>Advantages</a:t>
            </a:r>
            <a:r>
              <a:rPr lang="en-US" dirty="0"/>
              <a:t/>
            </a:r>
            <a:br>
              <a:rPr lang="en-US" dirty="0"/>
            </a:br>
            <a:endParaRPr lang="en-US" dirty="0"/>
          </a:p>
        </p:txBody>
      </p:sp>
      <p:sp>
        <p:nvSpPr>
          <p:cNvPr id="18435" name="Content Placeholder 2"/>
          <p:cNvSpPr>
            <a:spLocks noGrp="1"/>
          </p:cNvSpPr>
          <p:nvPr>
            <p:ph idx="1"/>
          </p:nvPr>
        </p:nvSpPr>
        <p:spPr/>
        <p:txBody>
          <a:bodyPr/>
          <a:lstStyle/>
          <a:p>
            <a:r>
              <a:rPr lang="en-US" sz="2400" smtClean="0">
                <a:latin typeface="Times New Roman" pitchFamily="18" charset="0"/>
                <a:cs typeface="Times New Roman" pitchFamily="18" charset="0"/>
              </a:rPr>
              <a:t>GSM is more suitable network with robust pitfall.</a:t>
            </a:r>
          </a:p>
          <a:p>
            <a:r>
              <a:rPr lang="en-US" sz="2400" smtClean="0">
                <a:latin typeface="Times New Roman" pitchFamily="18" charset="0"/>
                <a:cs typeface="Times New Roman" pitchFamily="18" charset="0"/>
              </a:rPr>
              <a:t> Low signal inside the building and house.</a:t>
            </a:r>
          </a:p>
          <a:p>
            <a:r>
              <a:rPr lang="en-US" sz="2400" smtClean="0">
                <a:latin typeface="Times New Roman" pitchFamily="18" charset="0"/>
                <a:cs typeface="Times New Roman" pitchFamily="18" charset="0"/>
              </a:rPr>
              <a:t>The subscriber globally creates much better in network effect for GSM handset maker’s carries and end users.</a:t>
            </a:r>
          </a:p>
          <a:p>
            <a:r>
              <a:rPr lang="en-US" sz="2400" smtClean="0">
                <a:latin typeface="Times New Roman" pitchFamily="18" charset="0"/>
                <a:cs typeface="Times New Roman" pitchFamily="18" charset="0"/>
              </a:rPr>
              <a:t> It can be use repeaters.</a:t>
            </a:r>
          </a:p>
          <a:p>
            <a:r>
              <a:rPr lang="en-US" sz="2400" smtClean="0">
                <a:latin typeface="Times New Roman" pitchFamily="18" charset="0"/>
                <a:cs typeface="Times New Roman" pitchFamily="18" charset="0"/>
              </a:rPr>
              <a:t>A customer has been better voice quality and low cost amount in alternatives to making cells like (sms) etc.</a:t>
            </a:r>
          </a:p>
          <a:p>
            <a:r>
              <a:rPr lang="en-US" sz="2400" smtClean="0">
                <a:latin typeface="Times New Roman" pitchFamily="18" charset="0"/>
                <a:cs typeface="Times New Roman" pitchFamily="18" charset="0"/>
              </a:rPr>
              <a:t>It is easy to implement.</a:t>
            </a:r>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smtClean="0"/>
              <a:t>Disadvantages</a:t>
            </a:r>
            <a:endParaRPr lang="en-US" smtClean="0"/>
          </a:p>
        </p:txBody>
      </p:sp>
      <p:sp>
        <p:nvSpPr>
          <p:cNvPr id="19459" name="Content Placeholder 2"/>
          <p:cNvSpPr>
            <a:spLocks noGrp="1"/>
          </p:cNvSpPr>
          <p:nvPr>
            <p:ph idx="1"/>
          </p:nvPr>
        </p:nvSpPr>
        <p:spPr/>
        <p:txBody>
          <a:bodyPr/>
          <a:lstStyle/>
          <a:p>
            <a:r>
              <a:rPr lang="en-US" sz="2400" smtClean="0">
                <a:latin typeface="Times New Roman" pitchFamily="18" charset="0"/>
                <a:cs typeface="Times New Roman" pitchFamily="18" charset="0"/>
              </a:rPr>
              <a:t>Many of the technology are patented and should be license from qualcomm.</a:t>
            </a:r>
          </a:p>
          <a:p>
            <a:r>
              <a:rPr lang="en-US" sz="2400" smtClean="0">
                <a:latin typeface="Times New Roman" pitchFamily="18" charset="0"/>
                <a:cs typeface="Times New Roman" pitchFamily="18" charset="0"/>
              </a:rPr>
              <a:t>When customers using particular sites going up and the range of the sites goes down.</a:t>
            </a:r>
          </a:p>
          <a:p>
            <a:r>
              <a:rPr lang="en-US" sz="2400" smtClean="0">
                <a:latin typeface="Times New Roman" pitchFamily="18" charset="0"/>
                <a:cs typeface="Times New Roman" pitchFamily="18" charset="0"/>
              </a:rPr>
              <a:t>Manufactures are not release IS-95 devices due to the lack of the big market and it come in late in market.</a:t>
            </a:r>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Conclusion </a:t>
            </a:r>
          </a:p>
        </p:txBody>
      </p:sp>
      <p:sp>
        <p:nvSpPr>
          <p:cNvPr id="20483" name="Content Placeholder 2"/>
          <p:cNvSpPr>
            <a:spLocks noGrp="1"/>
          </p:cNvSpPr>
          <p:nvPr>
            <p:ph idx="1"/>
          </p:nvPr>
        </p:nvSpPr>
        <p:spPr/>
        <p:txBody>
          <a:bodyPr/>
          <a:lstStyle/>
          <a:p>
            <a:r>
              <a:rPr lang="en-US" sz="2400" smtClean="0">
                <a:latin typeface="Times New Roman" pitchFamily="18" charset="0"/>
                <a:cs typeface="Times New Roman" pitchFamily="18" charset="0"/>
              </a:rPr>
              <a:t>In the analog communication systems the voice quality was poor and in the GSM networks we find good voice quality and the frequency range is also increased. The transformation has been going and the third generation networks are being used and it has higher frequency ranges and data rates.</a:t>
            </a:r>
          </a:p>
        </p:txBody>
      </p:sp>
    </p:spTree>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 </a:t>
            </a:r>
            <a:br>
              <a:rPr lang="en-US" dirty="0" smtClean="0"/>
            </a:br>
            <a:r>
              <a:rPr lang="en-US" b="1" dirty="0" smtClean="0"/>
              <a:t>	References </a:t>
            </a:r>
            <a:r>
              <a:rPr lang="en-US" dirty="0" smtClean="0"/>
              <a:t/>
            </a:r>
            <a:br>
              <a:rPr lang="en-US" dirty="0" smtClean="0"/>
            </a:br>
            <a:endParaRPr lang="en-US" dirty="0"/>
          </a:p>
        </p:txBody>
      </p:sp>
      <p:sp>
        <p:nvSpPr>
          <p:cNvPr id="21507" name="Content Placeholder 2"/>
          <p:cNvSpPr>
            <a:spLocks noGrp="1"/>
          </p:cNvSpPr>
          <p:nvPr>
            <p:ph idx="1"/>
          </p:nvPr>
        </p:nvSpPr>
        <p:spPr/>
        <p:txBody>
          <a:bodyPr/>
          <a:lstStyle/>
          <a:p>
            <a:r>
              <a:rPr lang="en-US" b="1" u="sng" dirty="0" smtClean="0">
                <a:solidFill>
                  <a:schemeClr val="hlink"/>
                </a:solidFill>
              </a:rPr>
              <a:t>www.studymafia</a:t>
            </a:r>
            <a:r>
              <a:rPr lang="en-US" sz="2000" b="1" u="sng" dirty="0" smtClean="0">
                <a:solidFill>
                  <a:schemeClr val="hlink"/>
                </a:solidFill>
              </a:rPr>
              <a:t>.</a:t>
            </a:r>
            <a:r>
              <a:rPr lang="en-US" sz="2400" b="1" u="sng" dirty="0" smtClean="0">
                <a:solidFill>
                  <a:schemeClr val="hlink"/>
                </a:solidFill>
              </a:rPr>
              <a:t>net</a:t>
            </a:r>
            <a:r>
              <a:rPr lang="en-US" sz="2000" dirty="0" smtClean="0">
                <a:solidFill>
                  <a:schemeClr val="hlink"/>
                </a:solidFill>
              </a:rPr>
              <a:t> </a:t>
            </a:r>
            <a:endParaRPr lang="en-US" dirty="0" smtClean="0">
              <a:solidFill>
                <a:schemeClr val="hlink"/>
              </a:solidFill>
            </a:endParaRPr>
          </a:p>
          <a:p>
            <a:r>
              <a:rPr lang="en-US" b="1" u="sng" dirty="0" smtClean="0">
                <a:hlinkClick r:id="rId2"/>
              </a:rPr>
              <a:t>www.google.com</a:t>
            </a:r>
            <a:endParaRPr lang="en-US" dirty="0" smtClean="0"/>
          </a:p>
          <a:p>
            <a:r>
              <a:rPr lang="en-US" b="1" u="sng" dirty="0" smtClean="0">
                <a:hlinkClick r:id="rId3"/>
              </a:rPr>
              <a:t>www.wikipedia.com</a:t>
            </a:r>
            <a:endParaRPr lang="en-US" dirty="0" smtClean="0"/>
          </a:p>
          <a:p>
            <a:pPr>
              <a:buFont typeface="Wingdings 2" pitchFamily="18" charset="2"/>
              <a:buNone/>
            </a:pPr>
            <a:endParaRPr lang="en-US" dirty="0" smtClean="0"/>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3200400"/>
            <a:ext cx="8229600" cy="1143000"/>
          </a:xfrm>
        </p:spPr>
        <p:txBody>
          <a:bodyPr/>
          <a:lstStyle/>
          <a:p>
            <a:pPr algn="ctr"/>
            <a:r>
              <a:rPr lang="en-US" sz="7200" dirty="0" smtClean="0"/>
              <a:t>THANKS</a:t>
            </a:r>
            <a:br>
              <a:rPr lang="en-US" sz="7200" dirty="0" smtClean="0"/>
            </a:br>
            <a:r>
              <a:rPr lang="en-US" sz="7200" dirty="0" smtClean="0"/>
              <a:t>To</a:t>
            </a:r>
            <a:br>
              <a:rPr lang="en-US" sz="7200" dirty="0" smtClean="0"/>
            </a:br>
            <a:r>
              <a:rPr lang="en-US" sz="7200" dirty="0" smtClean="0">
                <a:solidFill>
                  <a:srgbClr val="00B0F0"/>
                </a:solidFill>
              </a:rPr>
              <a:t>StudyMafia.net</a:t>
            </a:r>
            <a:endParaRPr lang="en-US" sz="7200" dirty="0" smtClean="0">
              <a:solidFill>
                <a:srgbClr val="00B0F0"/>
              </a:solidFill>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r>
              <a:rPr lang="en-US" smtClean="0"/>
              <a:t>Index </a:t>
            </a:r>
          </a:p>
        </p:txBody>
      </p:sp>
      <p:sp>
        <p:nvSpPr>
          <p:cNvPr id="36867" name="Rectangle 3"/>
          <p:cNvSpPr>
            <a:spLocks noGrp="1"/>
          </p:cNvSpPr>
          <p:nvPr>
            <p:ph idx="1"/>
          </p:nvPr>
        </p:nvSpPr>
        <p:spPr>
          <a:xfrm>
            <a:off x="914400" y="1676400"/>
            <a:ext cx="7772400" cy="5105400"/>
          </a:xfrm>
        </p:spPr>
        <p:txBody>
          <a:bodyPr/>
          <a:lstStyle/>
          <a:p>
            <a:pPr>
              <a:lnSpc>
                <a:spcPct val="80000"/>
              </a:lnSpc>
            </a:pPr>
            <a:r>
              <a:rPr lang="en-US" sz="2400" dirty="0" smtClean="0">
                <a:latin typeface="Times New Roman" pitchFamily="18" charset="0"/>
                <a:cs typeface="Times New Roman" pitchFamily="18" charset="0"/>
              </a:rPr>
              <a:t>Introduction </a:t>
            </a:r>
          </a:p>
          <a:p>
            <a:pPr>
              <a:lnSpc>
                <a:spcPct val="80000"/>
              </a:lnSpc>
            </a:pPr>
            <a:r>
              <a:rPr lang="en-US" sz="2400" dirty="0" smtClean="0">
                <a:latin typeface="Times New Roman" pitchFamily="18" charset="0"/>
                <a:cs typeface="Times New Roman" pitchFamily="18" charset="0"/>
              </a:rPr>
              <a:t>What is GSM</a:t>
            </a:r>
          </a:p>
          <a:p>
            <a:pPr>
              <a:lnSpc>
                <a:spcPct val="80000"/>
              </a:lnSpc>
            </a:pPr>
            <a:r>
              <a:rPr lang="en-US" sz="2400" dirty="0" smtClean="0">
                <a:latin typeface="Times New Roman" pitchFamily="18" charset="0"/>
                <a:cs typeface="Times New Roman" pitchFamily="18" charset="0"/>
              </a:rPr>
              <a:t>What does GSM offer?</a:t>
            </a:r>
          </a:p>
          <a:p>
            <a:pPr>
              <a:lnSpc>
                <a:spcPct val="80000"/>
              </a:lnSpc>
            </a:pPr>
            <a:r>
              <a:rPr lang="en-US" sz="2400" dirty="0" smtClean="0">
                <a:latin typeface="Times New Roman" pitchFamily="18" charset="0"/>
                <a:cs typeface="Times New Roman" pitchFamily="18" charset="0"/>
              </a:rPr>
              <a:t>Why GSM?</a:t>
            </a:r>
          </a:p>
          <a:p>
            <a:pPr>
              <a:lnSpc>
                <a:spcPct val="80000"/>
              </a:lnSpc>
            </a:pPr>
            <a:r>
              <a:rPr lang="en-US" sz="2400" dirty="0" smtClean="0">
                <a:latin typeface="Times New Roman" pitchFamily="18" charset="0"/>
                <a:cs typeface="Times New Roman" pitchFamily="18" charset="0"/>
              </a:rPr>
              <a:t>Services provided by GSM</a:t>
            </a:r>
          </a:p>
          <a:p>
            <a:pPr>
              <a:lnSpc>
                <a:spcPct val="80000"/>
              </a:lnSpc>
            </a:pPr>
            <a:r>
              <a:rPr lang="en-US" sz="2400" dirty="0" smtClean="0">
                <a:latin typeface="Times New Roman" pitchFamily="18" charset="0"/>
                <a:cs typeface="Times New Roman" pitchFamily="18" charset="0"/>
              </a:rPr>
              <a:t>History </a:t>
            </a:r>
          </a:p>
          <a:p>
            <a:pPr>
              <a:lnSpc>
                <a:spcPct val="80000"/>
              </a:lnSpc>
            </a:pPr>
            <a:r>
              <a:rPr lang="en-US" sz="2400" dirty="0" smtClean="0">
                <a:latin typeface="Times New Roman" pitchFamily="18" charset="0"/>
                <a:cs typeface="Times New Roman" pitchFamily="18" charset="0"/>
              </a:rPr>
              <a:t>Architecture</a:t>
            </a:r>
          </a:p>
          <a:p>
            <a:pPr>
              <a:lnSpc>
                <a:spcPct val="80000"/>
              </a:lnSpc>
            </a:pPr>
            <a:r>
              <a:rPr lang="en-US" sz="2400" dirty="0" smtClean="0">
                <a:latin typeface="Times New Roman" pitchFamily="18" charset="0"/>
                <a:cs typeface="Times New Roman" pitchFamily="18" charset="0"/>
              </a:rPr>
              <a:t>GSM </a:t>
            </a:r>
            <a:r>
              <a:rPr lang="en-US" sz="2400" dirty="0" smtClean="0">
                <a:latin typeface="Times New Roman" pitchFamily="18" charset="0"/>
                <a:cs typeface="Times New Roman" pitchFamily="18" charset="0"/>
              </a:rPr>
              <a:t>Network </a:t>
            </a:r>
            <a:r>
              <a:rPr lang="en-US" sz="2400" dirty="0" smtClean="0">
                <a:latin typeface="Times New Roman" pitchFamily="18" charset="0"/>
                <a:cs typeface="Times New Roman" pitchFamily="18" charset="0"/>
              </a:rPr>
              <a:t>along with added elements</a:t>
            </a:r>
          </a:p>
          <a:p>
            <a:pPr>
              <a:lnSpc>
                <a:spcPct val="80000"/>
              </a:lnSpc>
            </a:pPr>
            <a:r>
              <a:rPr lang="en-US" sz="2400" dirty="0" smtClean="0">
                <a:latin typeface="Times New Roman" pitchFamily="18" charset="0"/>
                <a:cs typeface="Times New Roman" pitchFamily="18" charset="0"/>
              </a:rPr>
              <a:t>GSM network areas</a:t>
            </a:r>
          </a:p>
          <a:p>
            <a:pPr>
              <a:lnSpc>
                <a:spcPct val="80000"/>
              </a:lnSpc>
            </a:pPr>
            <a:r>
              <a:rPr lang="en-US" sz="2400" dirty="0" smtClean="0">
                <a:latin typeface="Times New Roman" pitchFamily="18" charset="0"/>
                <a:cs typeface="Times New Roman" pitchFamily="18" charset="0"/>
              </a:rPr>
              <a:t>Advantages</a:t>
            </a:r>
          </a:p>
          <a:p>
            <a:pPr>
              <a:lnSpc>
                <a:spcPct val="80000"/>
              </a:lnSpc>
            </a:pPr>
            <a:r>
              <a:rPr lang="en-US" sz="2400" dirty="0" smtClean="0">
                <a:latin typeface="Times New Roman" pitchFamily="18" charset="0"/>
                <a:cs typeface="Times New Roman" pitchFamily="18" charset="0"/>
              </a:rPr>
              <a:t>Disadvantages</a:t>
            </a:r>
          </a:p>
          <a:p>
            <a:pPr>
              <a:lnSpc>
                <a:spcPct val="80000"/>
              </a:lnSpc>
            </a:pPr>
            <a:r>
              <a:rPr lang="en-US" sz="2400" dirty="0" smtClean="0">
                <a:latin typeface="Times New Roman" pitchFamily="18" charset="0"/>
                <a:cs typeface="Times New Roman" pitchFamily="18" charset="0"/>
              </a:rPr>
              <a:t>Conclusion </a:t>
            </a:r>
          </a:p>
          <a:p>
            <a:pPr>
              <a:lnSpc>
                <a:spcPct val="80000"/>
              </a:lnSpc>
            </a:pPr>
            <a:r>
              <a:rPr lang="en-US" sz="2400" dirty="0" smtClean="0">
                <a:latin typeface="Times New Roman" pitchFamily="18" charset="0"/>
                <a:cs typeface="Times New Roman" pitchFamily="18" charset="0"/>
              </a:rPr>
              <a:t>References</a:t>
            </a:r>
            <a:r>
              <a:rPr lang="en-US" sz="2400" dirty="0" smtClean="0"/>
              <a:t> </a:t>
            </a:r>
          </a:p>
        </p:txBody>
      </p:sp>
    </p:spTree>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a:t>	</a:t>
            </a:r>
            <a:br>
              <a:rPr lang="en-US" dirty="0"/>
            </a:br>
            <a:r>
              <a:rPr lang="en-US" b="1" dirty="0"/>
              <a:t> Introduction</a:t>
            </a:r>
            <a:br>
              <a:rPr lang="en-US" b="1" dirty="0"/>
            </a:br>
            <a:endParaRPr lang="en-US" dirty="0"/>
          </a:p>
        </p:txBody>
      </p:sp>
      <p:sp>
        <p:nvSpPr>
          <p:cNvPr id="3" name="Content Placeholder 2"/>
          <p:cNvSpPr>
            <a:spLocks noGrp="1"/>
          </p:cNvSpPr>
          <p:nvPr>
            <p:ph idx="1"/>
          </p:nvPr>
        </p:nvSpPr>
        <p:spPr/>
        <p:txBody>
          <a:bodyPr>
            <a:normAutofit/>
          </a:bodyPr>
          <a:lstStyle/>
          <a:p>
            <a:pPr>
              <a:lnSpc>
                <a:spcPct val="90000"/>
              </a:lnSpc>
            </a:pPr>
            <a:r>
              <a:rPr lang="en-US" sz="2400" smtClean="0">
                <a:latin typeface="Times New Roman" pitchFamily="18" charset="0"/>
                <a:cs typeface="Times New Roman" pitchFamily="18" charset="0"/>
              </a:rPr>
              <a:t> At the beginning of the 1980s it was realized that the European countries were using many different, incompatible mobile phone systems.</a:t>
            </a:r>
          </a:p>
          <a:p>
            <a:pPr>
              <a:lnSpc>
                <a:spcPct val="90000"/>
              </a:lnSpc>
            </a:pPr>
            <a:r>
              <a:rPr lang="en-US" sz="2400" smtClean="0">
                <a:latin typeface="Times New Roman" pitchFamily="18" charset="0"/>
                <a:cs typeface="Times New Roman" pitchFamily="18" charset="0"/>
              </a:rPr>
              <a:t>At the same time, the needs for telecommunication services were remarkably increased. </a:t>
            </a:r>
          </a:p>
          <a:p>
            <a:pPr>
              <a:lnSpc>
                <a:spcPct val="90000"/>
              </a:lnSpc>
            </a:pPr>
            <a:r>
              <a:rPr lang="en-US" sz="2400" smtClean="0">
                <a:latin typeface="Times New Roman" pitchFamily="18" charset="0"/>
                <a:cs typeface="Times New Roman" pitchFamily="18" charset="0"/>
              </a:rPr>
              <a:t>Due to this, CEPT (Conférence European Posts Telecommunications) founded a group to specify a common mobile system for Western Europe. </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
            </a:r>
            <a:br>
              <a:rPr lang="en-US" sz="2400" smtClean="0">
                <a:latin typeface="Times New Roman" pitchFamily="18" charset="0"/>
                <a:cs typeface="Times New Roman" pitchFamily="18" charset="0"/>
              </a:rPr>
            </a:br>
            <a:r>
              <a:rPr lang="en-US" sz="2400" smtClean="0">
                <a:latin typeface="Times New Roman" pitchFamily="18" charset="0"/>
                <a:cs typeface="Times New Roman" pitchFamily="18" charset="0"/>
              </a:rPr>
              <a:t>This group was named “Groupe Spéciale Mobile” and the system name GSM arose. </a:t>
            </a:r>
            <a:br>
              <a:rPr lang="en-US" sz="2400" smtClean="0">
                <a:latin typeface="Times New Roman" pitchFamily="18" charset="0"/>
                <a:cs typeface="Times New Roman" pitchFamily="18" charset="0"/>
              </a:rPr>
            </a:br>
            <a:endParaRPr lang="en-US" sz="2400" smtClean="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046" y="457200"/>
            <a:ext cx="7772400" cy="1143000"/>
          </a:xfrm>
        </p:spPr>
        <p:txBody>
          <a:bodyPr>
            <a:normAutofit fontScale="90000"/>
          </a:bodyPr>
          <a:lstStyle/>
          <a:p>
            <a:pPr fontAlgn="auto">
              <a:spcAft>
                <a:spcPts val="0"/>
              </a:spcAft>
              <a:defRPr/>
            </a:pPr>
            <a:r>
              <a:rPr lang="en-US" b="1" dirty="0" smtClean="0"/>
              <a:t>What is GSM?</a:t>
            </a:r>
            <a:br>
              <a:rPr lang="en-US" b="1" dirty="0" smtClean="0"/>
            </a:br>
            <a:endParaRPr lang="en-US" dirty="0"/>
          </a:p>
        </p:txBody>
      </p:sp>
      <p:sp>
        <p:nvSpPr>
          <p:cNvPr id="8195" name="Content Placeholder 2"/>
          <p:cNvSpPr>
            <a:spLocks noGrp="1"/>
          </p:cNvSpPr>
          <p:nvPr>
            <p:ph idx="1"/>
          </p:nvPr>
        </p:nvSpPr>
        <p:spPr>
          <a:xfrm>
            <a:off x="838200" y="1600200"/>
            <a:ext cx="7772400" cy="5410200"/>
          </a:xfrm>
        </p:spPr>
        <p:txBody>
          <a:bodyPr/>
          <a:lstStyle/>
          <a:p>
            <a:r>
              <a:rPr lang="en-US" sz="2400" dirty="0" smtClean="0">
                <a:latin typeface="Times New Roman" pitchFamily="18" charset="0"/>
                <a:cs typeface="Times New Roman" pitchFamily="18" charset="0"/>
              </a:rPr>
              <a:t>GSM (Global System for Mobile communications) is an open, digital cellular technology used for transmitting mobile voice and data services.</a:t>
            </a:r>
          </a:p>
          <a:p>
            <a:endParaRPr lang="en-US" dirty="0" smtClean="0"/>
          </a:p>
        </p:txBody>
      </p:sp>
      <p:pic>
        <p:nvPicPr>
          <p:cNvPr id="8196" name="Picture 2" descr="http://www.orbitcoms.com/images/GSM4400.gif"/>
          <p:cNvPicPr>
            <a:picLocks noChangeAspect="1" noChangeArrowheads="1"/>
          </p:cNvPicPr>
          <p:nvPr/>
        </p:nvPicPr>
        <p:blipFill>
          <a:blip r:embed="rId2" cstate="print"/>
          <a:srcRect/>
          <a:stretch>
            <a:fillRect/>
          </a:stretch>
        </p:blipFill>
        <p:spPr bwMode="auto">
          <a:xfrm>
            <a:off x="3581400" y="2514600"/>
            <a:ext cx="5162550" cy="4144963"/>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t>What does GSM offer?</a:t>
            </a:r>
            <a:br>
              <a:rPr lang="en-US" b="1" dirty="0" smtClean="0"/>
            </a:br>
            <a:endParaRPr lang="en-US" dirty="0"/>
          </a:p>
        </p:txBody>
      </p:sp>
      <p:sp>
        <p:nvSpPr>
          <p:cNvPr id="9219" name="Content Placeholder 2"/>
          <p:cNvSpPr>
            <a:spLocks noGrp="1"/>
          </p:cNvSpPr>
          <p:nvPr>
            <p:ph idx="1"/>
          </p:nvPr>
        </p:nvSpPr>
        <p:spPr/>
        <p:txBody>
          <a:bodyPr/>
          <a:lstStyle/>
          <a:p>
            <a:r>
              <a:rPr lang="en-US" sz="2400" smtClean="0">
                <a:latin typeface="Times New Roman" pitchFamily="18" charset="0"/>
                <a:cs typeface="Times New Roman" pitchFamily="18" charset="0"/>
              </a:rPr>
              <a:t>GSM supports voice calls and data transfer speeds of up to 9.6 kbps, together with the transmission of SMS (Short Message Service).</a:t>
            </a:r>
          </a:p>
          <a:p>
            <a:r>
              <a:rPr lang="en-US" sz="2400" smtClean="0">
                <a:latin typeface="Times New Roman" pitchFamily="18" charset="0"/>
                <a:cs typeface="Times New Roman" pitchFamily="18" charset="0"/>
              </a:rPr>
              <a:t>GSM operates in the 900MHz and 1.8GHz bands in Europe and the 1.9GHz and 850MHz bands in the US. GSM services are also transmitted via 850MHz spectrum in Australia, Canada and many Latin American countries. </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t> </a:t>
            </a:r>
            <a:r>
              <a:rPr lang="en-US" dirty="0" smtClean="0"/>
              <a:t/>
            </a:r>
            <a:br>
              <a:rPr lang="en-US" dirty="0" smtClean="0"/>
            </a:br>
            <a:r>
              <a:rPr lang="en-US" b="1" dirty="0" smtClean="0"/>
              <a:t>Why GSM?</a:t>
            </a:r>
            <a:r>
              <a:rPr lang="en-US" dirty="0" smtClean="0"/>
              <a:t/>
            </a:r>
            <a:br>
              <a:rPr lang="en-US" dirty="0" smtClean="0"/>
            </a:br>
            <a:endParaRPr lang="en-US" dirty="0"/>
          </a:p>
        </p:txBody>
      </p:sp>
      <p:sp>
        <p:nvSpPr>
          <p:cNvPr id="10243" name="Content Placeholder 2"/>
          <p:cNvSpPr>
            <a:spLocks noGrp="1"/>
          </p:cNvSpPr>
          <p:nvPr>
            <p:ph idx="1"/>
          </p:nvPr>
        </p:nvSpPr>
        <p:spPr/>
        <p:txBody>
          <a:bodyPr/>
          <a:lstStyle/>
          <a:p>
            <a:pPr>
              <a:buFont typeface="Wingdings 2" pitchFamily="18" charset="2"/>
              <a:buNone/>
            </a:pPr>
            <a:r>
              <a:rPr lang="en-US" smtClean="0"/>
              <a:t>  </a:t>
            </a:r>
            <a:r>
              <a:rPr lang="en-US" sz="2400" smtClean="0">
                <a:latin typeface="Times New Roman" pitchFamily="18" charset="0"/>
                <a:cs typeface="Times New Roman" pitchFamily="18" charset="0"/>
              </a:rPr>
              <a:t>The GSM study group aimed to provide the followings through the GSM:</a:t>
            </a:r>
          </a:p>
          <a:p>
            <a:r>
              <a:rPr lang="en-US" sz="2400" smtClean="0">
                <a:latin typeface="Times New Roman" pitchFamily="18" charset="0"/>
                <a:cs typeface="Times New Roman" pitchFamily="18" charset="0"/>
              </a:rPr>
              <a:t>Improved spectrum efficiency.</a:t>
            </a:r>
          </a:p>
          <a:p>
            <a:r>
              <a:rPr lang="en-US" sz="2400" smtClean="0">
                <a:latin typeface="Times New Roman" pitchFamily="18" charset="0"/>
                <a:cs typeface="Times New Roman" pitchFamily="18" charset="0"/>
              </a:rPr>
              <a:t>International roaming.</a:t>
            </a:r>
          </a:p>
          <a:p>
            <a:r>
              <a:rPr lang="en-US" sz="2400" smtClean="0">
                <a:latin typeface="Times New Roman" pitchFamily="18" charset="0"/>
                <a:cs typeface="Times New Roman" pitchFamily="18" charset="0"/>
              </a:rPr>
              <a:t>Low-cost mobile sets and base stations (BSs).</a:t>
            </a:r>
          </a:p>
          <a:p>
            <a:r>
              <a:rPr lang="en-US" sz="2400" smtClean="0">
                <a:latin typeface="Times New Roman" pitchFamily="18" charset="0"/>
                <a:cs typeface="Times New Roman" pitchFamily="18" charset="0"/>
              </a:rPr>
              <a:t>High-quality speech.</a:t>
            </a:r>
          </a:p>
          <a:p>
            <a:r>
              <a:rPr lang="en-US" sz="2400" smtClean="0">
                <a:latin typeface="Times New Roman" pitchFamily="18" charset="0"/>
                <a:cs typeface="Times New Roman" pitchFamily="18" charset="0"/>
              </a:rPr>
              <a:t>Compatibility with Integrated Services Digital Network (ISDN) and other telephone company services.</a:t>
            </a:r>
          </a:p>
          <a:p>
            <a:r>
              <a:rPr lang="en-US" sz="2400" smtClean="0">
                <a:latin typeface="Times New Roman" pitchFamily="18" charset="0"/>
                <a:cs typeface="Times New Roman" pitchFamily="18" charset="0"/>
              </a:rPr>
              <a:t>Support for new services.</a:t>
            </a:r>
          </a:p>
          <a:p>
            <a:endParaRPr lang="en-US" smtClean="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t>Services provided by GSM</a:t>
            </a:r>
            <a:br>
              <a:rPr lang="en-US" b="1" dirty="0" smtClean="0"/>
            </a:br>
            <a:endParaRPr lang="en-US" dirty="0"/>
          </a:p>
        </p:txBody>
      </p:sp>
      <p:sp>
        <p:nvSpPr>
          <p:cNvPr id="11267" name="Content Placeholder 2"/>
          <p:cNvSpPr>
            <a:spLocks noGrp="1"/>
          </p:cNvSpPr>
          <p:nvPr>
            <p:ph idx="1"/>
          </p:nvPr>
        </p:nvSpPr>
        <p:spPr>
          <a:xfrm>
            <a:off x="914400" y="1447800"/>
            <a:ext cx="7772400" cy="4953000"/>
          </a:xfrm>
        </p:spPr>
        <p:txBody>
          <a:bodyPr/>
          <a:lstStyle/>
          <a:p>
            <a:r>
              <a:rPr lang="en-US" sz="2400" smtClean="0">
                <a:latin typeface="Times New Roman" pitchFamily="18" charset="0"/>
                <a:cs typeface="Times New Roman" pitchFamily="18" charset="0"/>
              </a:rPr>
              <a:t>From the beginning, the planners of GSM wanted ISDN compatibility in terms of the services offered and the control signalling used. </a:t>
            </a:r>
          </a:p>
          <a:p>
            <a:r>
              <a:rPr lang="en-US" sz="2400" smtClean="0">
                <a:latin typeface="Times New Roman" pitchFamily="18" charset="0"/>
                <a:cs typeface="Times New Roman" pitchFamily="18" charset="0"/>
              </a:rPr>
              <a:t>However, radio transmission limitations, in terms of bandwidth and cost, do not allow the standard ISDN B-channel bit rate of 64 kbps to be practically achieved. </a:t>
            </a:r>
          </a:p>
          <a:p>
            <a:r>
              <a:rPr lang="en-US" sz="2400" smtClean="0">
                <a:latin typeface="Times New Roman" pitchFamily="18" charset="0"/>
                <a:cs typeface="Times New Roman" pitchFamily="18" charset="0"/>
              </a:rPr>
              <a:t>Using the ITU-T definitions, telecommunication services can be divided into bearer services, teleservices, and supplementary services.</a:t>
            </a:r>
          </a:p>
          <a:p>
            <a:r>
              <a:rPr lang="en-US" sz="2400" smtClean="0">
                <a:latin typeface="Times New Roman" pitchFamily="18" charset="0"/>
                <a:cs typeface="Times New Roman" pitchFamily="18" charset="0"/>
              </a:rPr>
              <a:t> The most basic teleservice supported by GSM is telephony.</a:t>
            </a:r>
            <a:r>
              <a:rPr lang="en-US" smtClean="0"/>
              <a:t> </a:t>
            </a:r>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t>History </a:t>
            </a:r>
            <a:r>
              <a:rPr lang="en-US" dirty="0"/>
              <a:t/>
            </a:r>
            <a:br>
              <a:rPr lang="en-US" dirty="0"/>
            </a:br>
            <a:endParaRPr lang="en-US" dirty="0"/>
          </a:p>
        </p:txBody>
      </p:sp>
      <p:sp>
        <p:nvSpPr>
          <p:cNvPr id="12291" name="Content Placeholder 2"/>
          <p:cNvSpPr>
            <a:spLocks noGrp="1"/>
          </p:cNvSpPr>
          <p:nvPr>
            <p:ph idx="1"/>
          </p:nvPr>
        </p:nvSpPr>
        <p:spPr/>
        <p:txBody>
          <a:bodyPr/>
          <a:lstStyle/>
          <a:p>
            <a:r>
              <a:rPr lang="en-US" sz="2400" smtClean="0">
                <a:latin typeface="Times New Roman" pitchFamily="18" charset="0"/>
                <a:cs typeface="Times New Roman" pitchFamily="18" charset="0"/>
              </a:rPr>
              <a:t>Driving Factors:</a:t>
            </a:r>
          </a:p>
          <a:p>
            <a:pPr lvl="1"/>
            <a:r>
              <a:rPr lang="en-US" smtClean="0">
                <a:latin typeface="Times New Roman" pitchFamily="18" charset="0"/>
                <a:cs typeface="Times New Roman" pitchFamily="18" charset="0"/>
              </a:rPr>
              <a:t>Incompatibility of the European analog cellular systems</a:t>
            </a:r>
          </a:p>
          <a:p>
            <a:pPr lvl="1"/>
            <a:r>
              <a:rPr lang="en-US" smtClean="0">
                <a:latin typeface="Times New Roman" pitchFamily="18" charset="0"/>
                <a:cs typeface="Times New Roman" pitchFamily="18" charset="0"/>
              </a:rPr>
              <a:t>Reaching of capacity limits</a:t>
            </a:r>
          </a:p>
          <a:p>
            <a:pPr lvl="1"/>
            <a:r>
              <a:rPr lang="en-US" smtClean="0">
                <a:latin typeface="Times New Roman" pitchFamily="18" charset="0"/>
                <a:cs typeface="Times New Roman" pitchFamily="18" charset="0"/>
              </a:rPr>
              <a:t>Costs of the equipment</a:t>
            </a:r>
          </a:p>
          <a:p>
            <a:r>
              <a:rPr lang="en-US" sz="2400" smtClean="0">
                <a:latin typeface="Times New Roman" pitchFamily="18" charset="0"/>
                <a:cs typeface="Times New Roman" pitchFamily="18" charset="0"/>
              </a:rPr>
              <a:t>1982, Conference of European Post and Telecommunications formed Group Speciale Mobile (GSM)</a:t>
            </a:r>
          </a:p>
          <a:p>
            <a:endParaRPr lang="en-US" sz="2400" smtClean="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a:t>History </a:t>
            </a:r>
            <a:r>
              <a:rPr lang="en-US" dirty="0"/>
              <a:t/>
            </a:r>
            <a:br>
              <a:rPr lang="en-US" dirty="0"/>
            </a:br>
            <a:r>
              <a:rPr lang="en-US" dirty="0" smtClean="0"/>
              <a:t>…</a:t>
            </a:r>
            <a:endParaRPr lang="en-US" dirty="0"/>
          </a:p>
        </p:txBody>
      </p:sp>
      <p:sp>
        <p:nvSpPr>
          <p:cNvPr id="13315" name="Content Placeholder 2"/>
          <p:cNvSpPr>
            <a:spLocks noGrp="1"/>
          </p:cNvSpPr>
          <p:nvPr>
            <p:ph idx="1"/>
          </p:nvPr>
        </p:nvSpPr>
        <p:spPr/>
        <p:txBody>
          <a:bodyPr/>
          <a:lstStyle/>
          <a:p>
            <a:r>
              <a:rPr lang="en-US" sz="2400" smtClean="0">
                <a:latin typeface="Times New Roman" pitchFamily="18" charset="0"/>
                <a:cs typeface="Times New Roman" pitchFamily="18" charset="0"/>
              </a:rPr>
              <a:t>1987, 15 operators from 13 countries signed Memorandum of Understanding (MoU)</a:t>
            </a:r>
          </a:p>
          <a:p>
            <a:r>
              <a:rPr lang="en-US" sz="2400" smtClean="0">
                <a:latin typeface="Times New Roman" pitchFamily="18" charset="0"/>
                <a:cs typeface="Times New Roman" pitchFamily="18" charset="0"/>
              </a:rPr>
              <a:t>1991, Finland’s operator Radiolinia launched first GSM network in July 1991</a:t>
            </a:r>
          </a:p>
          <a:p>
            <a:r>
              <a:rPr lang="en-US" sz="2400" smtClean="0">
                <a:latin typeface="Times New Roman" pitchFamily="18" charset="0"/>
                <a:cs typeface="Times New Roman" pitchFamily="18" charset="0"/>
              </a:rPr>
              <a:t>1992, Massive deployment of GSM started</a:t>
            </a:r>
          </a:p>
          <a:p>
            <a:r>
              <a:rPr lang="en-US" sz="2400" smtClean="0">
                <a:latin typeface="Times New Roman" pitchFamily="18" charset="0"/>
                <a:cs typeface="Times New Roman" pitchFamily="18" charset="0"/>
              </a:rPr>
              <a:t>By 2000 GSM became the most popular 2G technology worldwide</a:t>
            </a:r>
          </a:p>
          <a:p>
            <a:r>
              <a:rPr lang="en-US" sz="2400" smtClean="0">
                <a:latin typeface="Times New Roman" pitchFamily="18" charset="0"/>
                <a:cs typeface="Times New Roman" pitchFamily="18" charset="0"/>
              </a:rPr>
              <a:t>GSM standard still evolving and enriched with new features and services</a:t>
            </a:r>
          </a:p>
          <a:p>
            <a:endParaRPr lang="en-US" sz="2400" smtClean="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Theme1">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66</TotalTime>
  <Words>771</Words>
  <Application>Microsoft Office PowerPoint</Application>
  <PresentationFormat>On-screen Show (4:3)</PresentationFormat>
  <Paragraphs>89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Theme1</vt:lpstr>
      <vt:lpstr>PowerPoint Presentation</vt:lpstr>
      <vt:lpstr>Index </vt:lpstr>
      <vt:lpstr>   Introduction </vt:lpstr>
      <vt:lpstr>What is GSM? </vt:lpstr>
      <vt:lpstr>What does GSM offer? </vt:lpstr>
      <vt:lpstr>  Why GSM? </vt:lpstr>
      <vt:lpstr>Services provided by GSM </vt:lpstr>
      <vt:lpstr>History  </vt:lpstr>
      <vt:lpstr>History  …</vt:lpstr>
      <vt:lpstr>Architecture</vt:lpstr>
      <vt:lpstr>Architecture…</vt:lpstr>
      <vt:lpstr> GSM Netwrok along with added elements:</vt:lpstr>
      <vt:lpstr>GSM network areas</vt:lpstr>
      <vt:lpstr>  Advantages </vt:lpstr>
      <vt:lpstr>Disadvantages</vt:lpstr>
      <vt:lpstr>Conclusion </vt:lpstr>
      <vt:lpstr>   References  </vt:lpstr>
      <vt:lpstr>THANKS To StudyMafia.net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SUMIT</dc:creator>
  <cp:lastModifiedBy>CRP</cp:lastModifiedBy>
  <cp:revision>17</cp:revision>
  <dcterms:created xsi:type="dcterms:W3CDTF">2014-01-31T02:27:25Z</dcterms:created>
  <dcterms:modified xsi:type="dcterms:W3CDTF">2024-03-24T16:38:39Z</dcterms:modified>
</cp:coreProperties>
</file>