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78" r:id="rId2"/>
    <p:sldId id="28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6" r:id="rId20"/>
    <p:sldId id="275" r:id="rId21"/>
    <p:sldId id="277" r:id="rId22"/>
    <p:sldId id="279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D5C06B9-A82F-4004-BB9C-8E800BD04D4B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3E97A25-2E80-480D-AE65-89C4FFEE7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3AE115-E954-417F-82D0-B866AE1A933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D0910B86-62A2-4405-B4CA-BF37ED852435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9E633DC7-CAFE-47A3-AA9D-00960F1A2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9EBE0-AC6A-4677-AE5A-984B76ADEF5D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EEEB6-5BE2-4313-B2A4-C64DB53908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7FFE9-9FEC-4688-A2F3-A1867E2A8495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FDCCF-AF5D-44B9-ACFD-F7AF72AF5F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E3F176-AF97-4CCF-B1B1-004957BD44CE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8BAFBB0-4D99-44B0-90AF-E68B986F1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AACB7BD2-356A-49AD-A9CA-F89B04FA1DEB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A811065D-4341-4085-9FDD-EFB49BC6B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92FA32-56C4-4C63-A2E9-24C965031EC2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49DF2D-D330-40BA-BE65-D1E43E44D8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522DD7-CAF1-4AC4-B0F8-937934082524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47767A5-567D-4AC4-AF9D-C58A360907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BA38B7-F638-4DC9-BFE8-F0BDE5B68A75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E70067-C421-41C5-B152-B64A39BC01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ED70A-6B9A-4D8C-8C56-729CD3882906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C83A4-8347-4F04-AF06-12EEE20899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D080D87D-8E7F-4412-8D9B-CE83FFF3D920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025D3D07-38A4-4F67-AC61-A0EC2D4253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63539F18-FEFA-46CE-AEF2-F02332F2D1F3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2D698023-5D94-4FF6-BD9E-5610E8AFC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8B73F9C-116C-4E09-B21C-B735DC8FE947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tx2">
                    <a:shade val="9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1DD5EC6-DBC8-4833-86A4-E1CD3E1E55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0" r:id="rId7"/>
    <p:sldLayoutId id="2147483739" r:id="rId8"/>
    <p:sldLayoutId id="2147483740" r:id="rId9"/>
    <p:sldLayoutId id="2147483731" r:id="rId10"/>
    <p:sldLayoutId id="2147483732" r:id="rId11"/>
  </p:sldLayoutIdLst>
  <p:txStyles>
    <p:titleStyle>
      <a:lvl1pPr marL="53975" indent="-53975"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2pPr>
      <a:lvl3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3pPr>
      <a:lvl4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4pPr>
      <a:lvl5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9pPr>
      <a:extLst/>
    </p:titleStyle>
    <p:bodyStyle>
      <a:lvl1pPr marL="292100" indent="-2921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strip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914400"/>
            <a:ext cx="76200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" descr="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10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8"/>
          <p:cNvSpPr>
            <a:spLocks noChangeArrowheads="1"/>
          </p:cNvSpPr>
          <p:nvPr/>
        </p:nvSpPr>
        <p:spPr bwMode="auto">
          <a:xfrm>
            <a:off x="228600" y="2590800"/>
            <a:ext cx="4572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4000" b="1">
                <a:latin typeface="Times New Roman" pitchFamily="18" charset="0"/>
                <a:cs typeface="Times New Roman" pitchFamily="18" charset="0"/>
              </a:rPr>
              <a:t>Seminar </a:t>
            </a:r>
          </a:p>
          <a:p>
            <a:pPr algn="ctr" eaLnBrk="0" hangingPunct="0"/>
            <a:r>
              <a:rPr lang="en-US" sz="4000" b="1">
                <a:latin typeface="Times New Roman" pitchFamily="18" charset="0"/>
                <a:cs typeface="Times New Roman" pitchFamily="18" charset="0"/>
              </a:rPr>
              <a:t>On</a:t>
            </a:r>
          </a:p>
          <a:p>
            <a:pPr algn="ctr" eaLnBrk="0" hangingPunct="0"/>
            <a:r>
              <a:rPr lang="en-US" sz="4000" b="1">
                <a:latin typeface="Times New Roman" pitchFamily="18" charset="0"/>
                <a:cs typeface="Times New Roman" pitchFamily="18" charset="0"/>
              </a:rPr>
              <a:t>Software Reuse</a:t>
            </a:r>
          </a:p>
        </p:txBody>
      </p:sp>
      <p:sp>
        <p:nvSpPr>
          <p:cNvPr id="10245" name="Rectangle 9"/>
          <p:cNvSpPr>
            <a:spLocks noChangeArrowheads="1"/>
          </p:cNvSpPr>
          <p:nvPr/>
        </p:nvSpPr>
        <p:spPr bwMode="auto">
          <a:xfrm>
            <a:off x="381000" y="5029200"/>
            <a:ext cx="7848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Submitted To		        		 Submitted By:</a:t>
            </a:r>
          </a:p>
          <a:p>
            <a:pPr eaLnBrk="0" hangingPunct="0"/>
            <a:r>
              <a:rPr lang="en-US" sz="2400" b="1">
                <a:latin typeface="Times New Roman" pitchFamily="18" charset="0"/>
              </a:rPr>
              <a:t>www.studymafia.org       		 www.studymafia.org               </a:t>
            </a:r>
          </a:p>
        </p:txBody>
      </p:sp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1066800" y="1143000"/>
            <a:ext cx="6858000" cy="762000"/>
          </a:xfrm>
        </p:spPr>
        <p:txBody>
          <a:bodyPr>
            <a:noAutofit/>
          </a:bodyPr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1"/>
                </a:solidFill>
                <a:latin typeface="Verdana" pitchFamily="34" charset="0"/>
              </a:rPr>
              <a:t>www.studymafia.org</a:t>
            </a:r>
            <a:endParaRPr lang="en-US" sz="4400" dirty="0">
              <a:solidFill>
                <a:schemeClr val="tx1"/>
              </a:solidFill>
            </a:endParaRPr>
          </a:p>
        </p:txBody>
      </p:sp>
      <p:pic>
        <p:nvPicPr>
          <p:cNvPr id="10247" name="Picture 2" descr="http://4vector.com/i/free-vector-anywhere-info-software-reuse-clip-art_116643_Anywhere_Info_Software_Reuse_clip_art_high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91088" y="2743200"/>
            <a:ext cx="3643312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 </a:t>
            </a: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The reuse landscape</a:t>
            </a: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1554163"/>
          </a:xfrm>
        </p:spPr>
        <p:txBody>
          <a:bodyPr/>
          <a:lstStyle/>
          <a:p>
            <a:pPr algn="just" eaLnBrk="1" hangingPunct="1"/>
            <a:r>
              <a:rPr lang="en-US" sz="1800" smtClean="0"/>
              <a:t>Although reuse is often simply thought of as the reuse of system Components, there are many different approaches to reuse that may be Used.</a:t>
            </a:r>
          </a:p>
          <a:p>
            <a:pPr algn="just" eaLnBrk="1" hangingPunct="1"/>
            <a:r>
              <a:rPr lang="en-US" sz="1800" smtClean="0"/>
              <a:t> Reuse is possible at a range of levels from simple functions to complete application systems.</a:t>
            </a:r>
          </a:p>
          <a:p>
            <a:pPr algn="just" eaLnBrk="1" hangingPunct="1"/>
            <a:r>
              <a:rPr lang="en-US" sz="1800" smtClean="0"/>
              <a:t>The reuse landscape covers the range of possible reuse techniques.</a:t>
            </a:r>
          </a:p>
          <a:p>
            <a:pPr algn="just" eaLnBrk="1" hangingPunct="1"/>
            <a:endParaRPr lang="en-US" sz="1800" smtClean="0"/>
          </a:p>
        </p:txBody>
      </p:sp>
      <p:pic>
        <p:nvPicPr>
          <p:cNvPr id="19460" name="Picture 2" descr="http://www.functor.se/mind_content/media/Somerville-Reuse-Artifacts-Textbook-on-Software-Engineering-2004-transpar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743200"/>
            <a:ext cx="8382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 </a:t>
            </a: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Reuse planning factors</a:t>
            </a: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development schedule for the software.</a:t>
            </a:r>
          </a:p>
          <a:p>
            <a:pPr eaLnBrk="1" hangingPunct="1"/>
            <a:r>
              <a:rPr lang="en-US" smtClean="0"/>
              <a:t>The expected software lifetime.</a:t>
            </a:r>
          </a:p>
          <a:p>
            <a:pPr eaLnBrk="1" hangingPunct="1"/>
            <a:r>
              <a:rPr lang="en-US" smtClean="0"/>
              <a:t>The background, skills and experience of the development team. </a:t>
            </a:r>
          </a:p>
          <a:p>
            <a:pPr eaLnBrk="1" hangingPunct="1"/>
            <a:r>
              <a:rPr lang="en-US" smtClean="0"/>
              <a:t>The criticality of the software and its non-functional requirements. </a:t>
            </a:r>
          </a:p>
          <a:p>
            <a:pPr eaLnBrk="1" hangingPunct="1"/>
            <a:r>
              <a:rPr lang="en-US" smtClean="0"/>
              <a:t>The application domain. </a:t>
            </a:r>
          </a:p>
          <a:p>
            <a:pPr eaLnBrk="1" hangingPunct="1"/>
            <a:r>
              <a:rPr lang="en-US" smtClean="0"/>
              <a:t>The execution platform for the software.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Concept reuse</a:t>
            </a: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04800" y="1646238"/>
            <a:ext cx="8534400" cy="4525962"/>
          </a:xfrm>
        </p:spPr>
        <p:txBody>
          <a:bodyPr/>
          <a:lstStyle/>
          <a:p>
            <a:pPr algn="just" eaLnBrk="1" hangingPunct="1"/>
            <a:r>
              <a:rPr lang="en-US" sz="2800" smtClean="0"/>
              <a:t>When you reuse program or design components, you have to follow the Design decisions made by the original developer of the component.</a:t>
            </a:r>
          </a:p>
          <a:p>
            <a:pPr algn="just" eaLnBrk="1" hangingPunct="1"/>
            <a:r>
              <a:rPr lang="en-US" sz="2800" smtClean="0"/>
              <a:t>This may limit the opportunities for reuse.</a:t>
            </a:r>
          </a:p>
          <a:p>
            <a:pPr algn="just" eaLnBrk="1" hangingPunct="1"/>
            <a:r>
              <a:rPr lang="en-US" sz="2800" smtClean="0"/>
              <a:t>However, a more abstract form of reuse is concept reuse when a Particular approach is described in an implementation independent way  And an implementation is then developed.</a:t>
            </a:r>
          </a:p>
          <a:p>
            <a:pPr algn="just" eaLnBrk="1" hangingPunct="1"/>
            <a:r>
              <a:rPr lang="en-US" sz="2800" smtClean="0"/>
              <a:t>The two main approaches to concept reuse are: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en-US" sz="2800" smtClean="0"/>
              <a:t>    Design patterns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en-US" sz="2800" smtClean="0"/>
              <a:t>    Generative programming</a:t>
            </a:r>
          </a:p>
          <a:p>
            <a:pPr algn="just" eaLnBrk="1" hangingPunct="1"/>
            <a:endParaRPr lang="en-US" sz="280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Design patterns</a:t>
            </a: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1646238"/>
            <a:ext cx="8458200" cy="3763962"/>
          </a:xfrm>
        </p:spPr>
        <p:txBody>
          <a:bodyPr/>
          <a:lstStyle/>
          <a:p>
            <a:pPr eaLnBrk="1" hangingPunct="1"/>
            <a:r>
              <a:rPr lang="en-US" sz="2800" smtClean="0"/>
              <a:t> A design pattern is a way of reusing abstract knowledge about a problem and its solution.</a:t>
            </a:r>
          </a:p>
          <a:p>
            <a:pPr eaLnBrk="1" hangingPunct="1"/>
            <a:r>
              <a:rPr lang="en-US" sz="2800" smtClean="0"/>
              <a:t> A pattern is a description of the problem and the essence of its solution.</a:t>
            </a:r>
          </a:p>
          <a:p>
            <a:pPr eaLnBrk="1" hangingPunct="1"/>
            <a:r>
              <a:rPr lang="en-US" sz="2800" smtClean="0"/>
              <a:t> It should be sufficiently abstract to be reused in different settings.</a:t>
            </a:r>
          </a:p>
          <a:p>
            <a:pPr eaLnBrk="1" hangingPunct="1"/>
            <a:r>
              <a:rPr lang="en-US" sz="2800" smtClean="0"/>
              <a:t> Patterns often rely on object characteristics such as inheritance and Polymorphism.</a:t>
            </a:r>
          </a:p>
          <a:p>
            <a:pPr eaLnBrk="1" hangingPunct="1">
              <a:buFont typeface="Wingdings 2" pitchFamily="18" charset="2"/>
              <a:buNone/>
            </a:pPr>
            <a:endParaRPr lang="en-US" sz="2800" smtClean="0"/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The Observer pattern</a:t>
            </a: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pic>
        <p:nvPicPr>
          <p:cNvPr id="23555" name="irc_mi" descr="http://www.cs.mcgill.ca/%7Ehv/classes/CS400/01.hchen/doc/observer/observer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1905000"/>
            <a:ext cx="7315200" cy="38862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 </a:t>
            </a:r>
            <a:b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Application frameworks</a:t>
            </a: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/>
              <a:t>Frameworks are a sub-system design made up of a collection of abstract and concrete classes and the interfaces between them.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/>
              <a:t>The sub-system is implemented by adding components to fill in parts of the design and by instantiating the abstract classes in the framework.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/>
              <a:t>Frameworks are moderately large entities that can be reused.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Framework classes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648200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•</a:t>
            </a:r>
            <a:r>
              <a:rPr lang="en-US" dirty="0">
                <a:solidFill>
                  <a:srgbClr val="00B0F0"/>
                </a:solidFill>
              </a:rPr>
              <a:t>System infrastructure frameworks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 </a:t>
            </a:r>
            <a:r>
              <a:rPr lang="en-US" dirty="0" smtClean="0"/>
              <a:t>	Support </a:t>
            </a:r>
            <a:r>
              <a:rPr lang="en-US" dirty="0"/>
              <a:t>the development of system infrastructures such as communications, user interfaces and compilers.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•</a:t>
            </a:r>
            <a:r>
              <a:rPr lang="en-US" dirty="0">
                <a:solidFill>
                  <a:srgbClr val="00B0F0"/>
                </a:solidFill>
              </a:rPr>
              <a:t>Middleware integration frameworks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 </a:t>
            </a:r>
            <a:r>
              <a:rPr lang="en-US" dirty="0" smtClean="0"/>
              <a:t>	Standards </a:t>
            </a:r>
            <a:r>
              <a:rPr lang="en-US" dirty="0"/>
              <a:t>and classes that support component communication and information exchange.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•</a:t>
            </a:r>
            <a:r>
              <a:rPr lang="en-US" dirty="0">
                <a:solidFill>
                  <a:srgbClr val="00B0F0"/>
                </a:solidFill>
              </a:rPr>
              <a:t>Enterprise application frameworks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 </a:t>
            </a:r>
            <a:r>
              <a:rPr lang="en-US" dirty="0" smtClean="0"/>
              <a:t>	Support </a:t>
            </a:r>
            <a:r>
              <a:rPr lang="en-US" dirty="0"/>
              <a:t>the development of specific types of application such as telecommunications or financial systems.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Model-view controller</a:t>
            </a: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20574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• System infrastructure framework for GUI design.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• Allows for multiple presentations of an object and separate interactions with these presentations.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2400" smtClean="0"/>
              <a:t>• MVC framework involves the instantiation of a number of patterns (as discussed earlier under concept reuse).</a:t>
            </a:r>
          </a:p>
          <a:p>
            <a:pPr eaLnBrk="1" hangingPunct="1"/>
            <a:endParaRPr lang="en-US" sz="2400" smtClean="0"/>
          </a:p>
        </p:txBody>
      </p:sp>
      <p:pic>
        <p:nvPicPr>
          <p:cNvPr id="26628" name="irc_mi" descr="http://i.stack.imgur.com/zcTf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581400"/>
            <a:ext cx="7848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Application system reuse</a:t>
            </a: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• Involves the reuse of entire application systems either by configuring a system for an environment or by integrating two or more systems to create a new application.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 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• COTS - Commercial Off-The-Shelf systems</a:t>
            </a:r>
          </a:p>
          <a:p>
            <a:pPr marL="640080" lvl="1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/>
              <a:t>COTS systems are usually complete application systems that offer an API (Application Programming Interface).</a:t>
            </a:r>
          </a:p>
          <a:p>
            <a:pPr marL="640080" lvl="1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/>
              <a:t>Building large systems by integrating COTS systems is now a viable development strategy for some types of system such as E-commerce systems.</a:t>
            </a:r>
          </a:p>
          <a:p>
            <a:pPr marL="640080" lvl="1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/>
              <a:t>The key benefit is faster application development and, usually, lower development costs.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Application system </a:t>
            </a:r>
            <a:r>
              <a:rPr lang="en-US" b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reuse…</a:t>
            </a: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• Software product lines </a:t>
            </a:r>
          </a:p>
          <a:p>
            <a:pPr marL="640080" lvl="1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/>
              <a:t>Software product lines or application families are applications with generic functionality that can be adapted and configured for use in a specific context.</a:t>
            </a:r>
          </a:p>
          <a:p>
            <a:pPr marL="640080" lvl="1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/>
              <a:t>Adaptation may involve:</a:t>
            </a:r>
          </a:p>
          <a:p>
            <a:pPr marL="640080" lvl="1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/>
              <a:t>Component and system configuration;</a:t>
            </a:r>
          </a:p>
          <a:p>
            <a:pPr marL="640080" lvl="1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/>
              <a:t>Adding new components to the system;</a:t>
            </a:r>
          </a:p>
          <a:p>
            <a:pPr marL="640080" lvl="1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/>
              <a:t>Selecting from a library of existing components;</a:t>
            </a:r>
          </a:p>
          <a:p>
            <a:pPr marL="640080" lvl="1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dirty="0"/>
              <a:t>Modifying components to meet new requirements</a:t>
            </a:r>
            <a:r>
              <a:rPr lang="en-US" dirty="0" smtClean="0"/>
              <a:t>.</a:t>
            </a:r>
            <a:r>
              <a:rPr lang="en-US" dirty="0"/>
              <a:t> 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8"/>
            <a:ext cx="8229600" cy="505936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Introduction</a:t>
            </a:r>
          </a:p>
          <a:p>
            <a:pPr eaLnBrk="1" hangingPunct="1">
              <a:defRPr/>
            </a:pPr>
            <a:r>
              <a:rPr lang="en-US" dirty="0" smtClean="0"/>
              <a:t>Why Software Reuse</a:t>
            </a:r>
          </a:p>
          <a:p>
            <a:pPr eaLnBrk="1" hangingPunct="1">
              <a:defRPr/>
            </a:pPr>
            <a:r>
              <a:rPr lang="en-US" dirty="0" smtClean="0"/>
              <a:t>Objectives</a:t>
            </a:r>
          </a:p>
          <a:p>
            <a:pPr eaLnBrk="1" hangingPunct="1">
              <a:defRPr/>
            </a:pPr>
            <a:r>
              <a:rPr lang="en-US" dirty="0" smtClean="0"/>
              <a:t>Software reuse</a:t>
            </a:r>
          </a:p>
          <a:p>
            <a:pPr eaLnBrk="1" hangingPunct="1">
              <a:defRPr/>
            </a:pPr>
            <a:r>
              <a:rPr lang="en-US" dirty="0" smtClean="0"/>
              <a:t>Reuse based software Engineering</a:t>
            </a:r>
          </a:p>
          <a:p>
            <a:pPr eaLnBrk="1" hangingPunct="1">
              <a:defRPr/>
            </a:pPr>
            <a:r>
              <a:rPr lang="en-US" dirty="0" smtClean="0"/>
              <a:t>Benefits</a:t>
            </a:r>
          </a:p>
          <a:p>
            <a:pPr eaLnBrk="1" hangingPunct="1">
              <a:defRPr/>
            </a:pPr>
            <a:r>
              <a:rPr lang="en-US" dirty="0" smtClean="0"/>
              <a:t>Problems</a:t>
            </a:r>
          </a:p>
          <a:p>
            <a:pPr eaLnBrk="1" hangingPunct="1">
              <a:defRPr/>
            </a:pPr>
            <a:r>
              <a:rPr lang="en-US" dirty="0" smtClean="0"/>
              <a:t>Advantages</a:t>
            </a:r>
          </a:p>
          <a:p>
            <a:pPr eaLnBrk="1" hangingPunct="1">
              <a:defRPr/>
            </a:pPr>
            <a:r>
              <a:rPr lang="en-US" dirty="0" smtClean="0"/>
              <a:t>Application system reuse</a:t>
            </a:r>
          </a:p>
          <a:p>
            <a:pPr eaLnBrk="1" hangingPunct="1">
              <a:defRPr/>
            </a:pPr>
            <a:r>
              <a:rPr lang="en-US" dirty="0" smtClean="0"/>
              <a:t>Conclusion</a:t>
            </a: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en-US" dirty="0" smtClean="0"/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Key points</a:t>
            </a: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• Advantages of reuse are lower costs, faster software development and lower risks.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• Design patterns are high-level abstractions that document successful design solutions.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• Program generators are also concerned with software reuse – the reusable concepts are embedded in a generator system.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/>
              <a:t>• Application frameworks are collections of concrete and abstract objects that are designed for reuse through specialization.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Conclusion 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646238"/>
            <a:ext cx="8153400" cy="2163762"/>
          </a:xfrm>
        </p:spPr>
        <p:txBody>
          <a:bodyPr/>
          <a:lstStyle/>
          <a:p>
            <a:pPr eaLnBrk="1" hangingPunct="1"/>
            <a:r>
              <a:rPr lang="en-US" smtClean="0"/>
              <a:t>Software reuse is on its boom due its lower cost and risk it, if it is done in a fine manner then it can perform good for many companies.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Thanks….!!!</a:t>
            </a:r>
            <a:endParaRPr lang="en-US" sz="60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800" smtClean="0"/>
              <a:t>Any Query…..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 </a:t>
            </a: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Introduction of Software Reuse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/>
              <a:t>Software reuse is the process of creating software systems from existing software rather than building software systems from scratch. </a:t>
            </a:r>
            <a:endParaRPr lang="en-US" dirty="0" smtClean="0"/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Something </a:t>
            </a:r>
            <a:r>
              <a:rPr lang="en-US" dirty="0"/>
              <a:t>that was originally written for a different project and implementation will usually be recognized as reuse</a:t>
            </a:r>
            <a:r>
              <a:rPr lang="en-US" dirty="0" smtClean="0"/>
              <a:t>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 </a:t>
            </a:r>
            <a:r>
              <a:rPr lang="en-US" dirty="0"/>
              <a:t>Code reuse is the idea that a partial or complete computer program written at one time can be, should be, or is being used in another program written at a later time. </a:t>
            </a:r>
            <a:endParaRPr lang="en-US" dirty="0" smtClean="0"/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The </a:t>
            </a:r>
            <a:r>
              <a:rPr lang="en-US" dirty="0"/>
              <a:t>reuse of programming code is a common technique which attempts to save time and energy by reducing redundant work.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Why Software Reuse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429000"/>
          </a:xfrm>
        </p:spPr>
        <p:txBody>
          <a:bodyPr>
            <a:normAutofit fontScale="92500"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/>
              <a:t>A good software reuse process facilitates the increase of productivity, quality, and reliability, performance and the decrease of costs, effort, risk and implementation time</a:t>
            </a:r>
            <a:r>
              <a:rPr lang="en-US" dirty="0" smtClean="0"/>
              <a:t>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/>
              <a:t> </a:t>
            </a:r>
            <a:r>
              <a:rPr lang="en-US" dirty="0"/>
              <a:t>An initial investment is required to start a software reuse process, but that investment pays for itself in a few reuses.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Objectives</a:t>
            </a: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/>
              <a:t>To explain the benefits of software reuse and some reuse </a:t>
            </a:r>
            <a:r>
              <a:rPr lang="en-US" dirty="0" smtClean="0"/>
              <a:t>problems</a:t>
            </a: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/>
              <a:t>To discuss several different ways to implement software </a:t>
            </a:r>
            <a:r>
              <a:rPr lang="en-US" dirty="0" smtClean="0"/>
              <a:t>reuse</a:t>
            </a: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/>
              <a:t>To explain how reusable concepts can be represented as patterns or embedded in program </a:t>
            </a:r>
            <a:r>
              <a:rPr lang="en-US" dirty="0" smtClean="0"/>
              <a:t>generators</a:t>
            </a:r>
            <a:r>
              <a:rPr lang="en-US" dirty="0"/>
              <a:t> 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/>
              <a:t>To discuss COTS </a:t>
            </a:r>
            <a:r>
              <a:rPr lang="en-US" dirty="0" smtClean="0"/>
              <a:t>reuse</a:t>
            </a:r>
            <a:r>
              <a:rPr lang="en-US" dirty="0"/>
              <a:t> 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/>
              <a:t>To describe the development of software product lines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Software reuse</a:t>
            </a: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/>
              <a:t>In most engineering disciplines, systems are designed by composing existing components that have been used in other systems</a:t>
            </a:r>
            <a:r>
              <a:rPr lang="en-US" dirty="0" smtClean="0"/>
              <a:t>.</a:t>
            </a: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/>
              <a:t>Software engineering has been more focused on original development but it is now recognized that to achieve better software, more quickly and at lower cost, we need to adopt a design process that is based on systematic software reuse.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00200" y="1219200"/>
            <a:ext cx="10668000" cy="609600"/>
          </a:xfrm>
        </p:spPr>
        <p:txBody>
          <a:bodyPr>
            <a:noAutofit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sz="4000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Reuse-based software engineering</a:t>
            </a:r>
            <a:r>
              <a:rPr lang="en-US" sz="40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en-US" sz="40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en-US" sz="40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>
                <a:solidFill>
                  <a:srgbClr val="00B0F0"/>
                </a:solidFill>
              </a:rPr>
              <a:t>Application system </a:t>
            </a:r>
            <a:r>
              <a:rPr lang="en-US" dirty="0" smtClean="0">
                <a:solidFill>
                  <a:srgbClr val="00B0F0"/>
                </a:solidFill>
              </a:rPr>
              <a:t>reuse</a:t>
            </a:r>
            <a:r>
              <a:rPr lang="en-US" dirty="0">
                <a:solidFill>
                  <a:srgbClr val="00B0F0"/>
                </a:solidFill>
              </a:rPr>
              <a:t> 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    The </a:t>
            </a:r>
            <a:r>
              <a:rPr lang="en-US" dirty="0"/>
              <a:t>whole of an application system may be reused either by incorporating it without change into other systems (COTS reuse) or by developing application families</a:t>
            </a:r>
            <a:r>
              <a:rPr lang="en-US" dirty="0" smtClean="0"/>
              <a:t>.</a:t>
            </a:r>
            <a:endParaRPr lang="en-US" dirty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>
                <a:solidFill>
                  <a:srgbClr val="00B0F0"/>
                </a:solidFill>
              </a:rPr>
              <a:t>Component </a:t>
            </a:r>
            <a:r>
              <a:rPr lang="en-US" dirty="0" smtClean="0">
                <a:solidFill>
                  <a:srgbClr val="00B0F0"/>
                </a:solidFill>
              </a:rPr>
              <a:t>reuse</a:t>
            </a:r>
            <a:r>
              <a:rPr lang="en-US" dirty="0">
                <a:solidFill>
                  <a:srgbClr val="00B0F0"/>
                </a:solidFill>
              </a:rPr>
              <a:t> 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    Components </a:t>
            </a:r>
            <a:r>
              <a:rPr lang="en-US" dirty="0"/>
              <a:t>of an application from sub-systems </a:t>
            </a:r>
            <a:r>
              <a:rPr lang="en-US" dirty="0" smtClean="0"/>
              <a:t>to single </a:t>
            </a:r>
            <a:r>
              <a:rPr lang="en-US" dirty="0"/>
              <a:t>objects may be reused.   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>
                <a:solidFill>
                  <a:srgbClr val="00B0F0"/>
                </a:solidFill>
              </a:rPr>
              <a:t>Object and function </a:t>
            </a:r>
            <a:r>
              <a:rPr lang="en-US" dirty="0" smtClean="0">
                <a:solidFill>
                  <a:srgbClr val="00B0F0"/>
                </a:solidFill>
              </a:rPr>
              <a:t>reuse</a:t>
            </a:r>
            <a:r>
              <a:rPr lang="en-US" dirty="0">
                <a:solidFill>
                  <a:srgbClr val="00B0F0"/>
                </a:solidFill>
              </a:rPr>
              <a:t> 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    Software </a:t>
            </a:r>
            <a:r>
              <a:rPr lang="en-US" dirty="0"/>
              <a:t>components that implement a single well-defined object or function may be reused.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 </a:t>
            </a: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Benefits</a:t>
            </a: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Increased dependability</a:t>
            </a:r>
          </a:p>
          <a:p>
            <a:pPr eaLnBrk="1" hangingPunct="1"/>
            <a:r>
              <a:rPr lang="en-US" smtClean="0"/>
              <a:t> Reduced process risk</a:t>
            </a:r>
          </a:p>
          <a:p>
            <a:pPr eaLnBrk="1" hangingPunct="1"/>
            <a:r>
              <a:rPr lang="en-US" smtClean="0"/>
              <a:t> Effective use of specialists</a:t>
            </a:r>
          </a:p>
          <a:p>
            <a:pPr eaLnBrk="1" hangingPunct="1"/>
            <a:r>
              <a:rPr lang="en-US" smtClean="0"/>
              <a:t> Standards compliance</a:t>
            </a:r>
          </a:p>
          <a:p>
            <a:pPr eaLnBrk="1" hangingPunct="1"/>
            <a:r>
              <a:rPr lang="en-US" smtClean="0"/>
              <a:t> Accelerated development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Problems</a:t>
            </a:r>
            <a: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Increased maintenance costs</a:t>
            </a:r>
          </a:p>
          <a:p>
            <a:pPr eaLnBrk="1" hangingPunct="1"/>
            <a:r>
              <a:rPr lang="en-US" smtClean="0"/>
              <a:t> Lack of tool support</a:t>
            </a:r>
          </a:p>
          <a:p>
            <a:pPr eaLnBrk="1" hangingPunct="1"/>
            <a:r>
              <a:rPr lang="en-US" smtClean="0"/>
              <a:t> Not-invented-here syndrome</a:t>
            </a:r>
          </a:p>
          <a:p>
            <a:pPr eaLnBrk="1" hangingPunct="1"/>
            <a:r>
              <a:rPr lang="en-US" smtClean="0"/>
              <a:t> Creating and maintaining a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    Component library</a:t>
            </a:r>
          </a:p>
          <a:p>
            <a:pPr eaLnBrk="1" hangingPunct="1"/>
            <a:r>
              <a:rPr lang="en-US" smtClean="0"/>
              <a:t> Finding, understanding and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    Adapting reusable components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102</TotalTime>
  <Words>859</Words>
  <Application>Microsoft Office PowerPoint</Application>
  <PresentationFormat>On-screen Show (4:3)</PresentationFormat>
  <Paragraphs>119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Rockwell</vt:lpstr>
      <vt:lpstr>Wingdings 2</vt:lpstr>
      <vt:lpstr>Calibri</vt:lpstr>
      <vt:lpstr>Times New Roman</vt:lpstr>
      <vt:lpstr>Wingdings</vt:lpstr>
      <vt:lpstr>Foundry</vt:lpstr>
      <vt:lpstr>www.studymafia.org</vt:lpstr>
      <vt:lpstr>Content</vt:lpstr>
      <vt:lpstr>  Introduction of Software Reuse</vt:lpstr>
      <vt:lpstr>Why Software Reuse</vt:lpstr>
      <vt:lpstr>Objectives </vt:lpstr>
      <vt:lpstr>Software reuse </vt:lpstr>
      <vt:lpstr>Reuse-based software engineering </vt:lpstr>
      <vt:lpstr> Benefits </vt:lpstr>
      <vt:lpstr>Problems </vt:lpstr>
      <vt:lpstr>  The reuse landscape </vt:lpstr>
      <vt:lpstr>  Reuse planning factors </vt:lpstr>
      <vt:lpstr>Concept reuse </vt:lpstr>
      <vt:lpstr>Design patterns </vt:lpstr>
      <vt:lpstr>The Observer pattern </vt:lpstr>
      <vt:lpstr>  Application frameworks </vt:lpstr>
      <vt:lpstr>Framework classes</vt:lpstr>
      <vt:lpstr>Model-view controller </vt:lpstr>
      <vt:lpstr>Application system reuse </vt:lpstr>
      <vt:lpstr>Application system reuse… </vt:lpstr>
      <vt:lpstr>Key points </vt:lpstr>
      <vt:lpstr>Conclusion </vt:lpstr>
      <vt:lpstr>Thanks….!!!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of Software Reuse</dc:title>
  <dc:creator>Sumit</dc:creator>
  <cp:lastModifiedBy>Sumit Thakur</cp:lastModifiedBy>
  <cp:revision>12</cp:revision>
  <dcterms:created xsi:type="dcterms:W3CDTF">2014-01-03T13:04:45Z</dcterms:created>
  <dcterms:modified xsi:type="dcterms:W3CDTF">2015-01-28T12:06:54Z</dcterms:modified>
</cp:coreProperties>
</file>