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0" r:id="rId1"/>
  </p:sldMasterIdLst>
  <p:notesMasterIdLst>
    <p:notesMasterId r:id="rId25"/>
  </p:notesMasterIdLst>
  <p:sldIdLst>
    <p:sldId id="286" r:id="rId2"/>
    <p:sldId id="281" r:id="rId3"/>
    <p:sldId id="260" r:id="rId4"/>
    <p:sldId id="257" r:id="rId5"/>
    <p:sldId id="261" r:id="rId6"/>
    <p:sldId id="258" r:id="rId7"/>
    <p:sldId id="268" r:id="rId8"/>
    <p:sldId id="269" r:id="rId9"/>
    <p:sldId id="270" r:id="rId10"/>
    <p:sldId id="285" r:id="rId11"/>
    <p:sldId id="282" r:id="rId12"/>
    <p:sldId id="283" r:id="rId13"/>
    <p:sldId id="267" r:id="rId14"/>
    <p:sldId id="271" r:id="rId15"/>
    <p:sldId id="284" r:id="rId16"/>
    <p:sldId id="273" r:id="rId17"/>
    <p:sldId id="274" r:id="rId18"/>
    <p:sldId id="275" r:id="rId19"/>
    <p:sldId id="276" r:id="rId20"/>
    <p:sldId id="277" r:id="rId21"/>
    <p:sldId id="278" r:id="rId22"/>
    <p:sldId id="280" r:id="rId23"/>
    <p:sldId id="279"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93392" autoAdjust="0"/>
  </p:normalViewPr>
  <p:slideViewPr>
    <p:cSldViewPr>
      <p:cViewPr varScale="1">
        <p:scale>
          <a:sx n="68" d="100"/>
          <a:sy n="68" d="100"/>
        </p:scale>
        <p:origin x="-14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FBB3F8A-7CAE-4AF5-98EB-100ABFA0F572}" type="datetimeFigureOut">
              <a:rPr lang="en-US"/>
              <a:pPr>
                <a:defRPr/>
              </a:pPr>
              <a:t>1/13/2015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9609CB6-38A3-49AE-B4A2-31E457732069}"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p:txBody>
          <a:bodyPr/>
          <a:lstStyle/>
          <a:p>
            <a:pPr>
              <a:defRPr/>
            </a:pPr>
            <a:fld id="{B96FB6A8-6181-454F-8D9A-E453D12D49E3}" type="slidenum">
              <a:rPr lang="en-US" smtClean="0"/>
              <a:pPr>
                <a:defRPr/>
              </a:pPr>
              <a:t>1</a:t>
            </a:fld>
            <a:endParaRPr lang="en-US" smtClean="0"/>
          </a:p>
        </p:txBody>
      </p:sp>
      <p:sp>
        <p:nvSpPr>
          <p:cNvPr id="33795" name="Rectangle 2"/>
          <p:cNvSpPr>
            <a:spLocks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F37E44-F7AA-4DEC-957A-41FD8F7F8CBB}" type="slidenum">
              <a:rPr lang="en-IN" smtClean="0"/>
              <a:pPr fontAlgn="base">
                <a:spcBef>
                  <a:spcPct val="0"/>
                </a:spcBef>
                <a:spcAft>
                  <a:spcPct val="0"/>
                </a:spcAft>
                <a:defRPr/>
              </a:pPr>
              <a:t>18</a:t>
            </a:fld>
            <a:endParaRPr lang="en-IN"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1D7997A-AD56-4C43-8D1E-724E4D749555}" type="slidenum">
              <a:rPr lang="en-IN" smtClean="0"/>
              <a:pPr fontAlgn="base">
                <a:spcBef>
                  <a:spcPct val="0"/>
                </a:spcBef>
                <a:spcAft>
                  <a:spcPct val="0"/>
                </a:spcAft>
                <a:defRPr/>
              </a:pPr>
              <a:t>19</a:t>
            </a:fld>
            <a:endParaRPr lang="en-IN"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302AB3-2D96-449C-9C42-CB052AF194CE}" type="slidenum">
              <a:rPr lang="en-IN" smtClean="0"/>
              <a:pPr fontAlgn="base">
                <a:spcBef>
                  <a:spcPct val="0"/>
                </a:spcBef>
                <a:spcAft>
                  <a:spcPct val="0"/>
                </a:spcAft>
                <a:defRPr/>
              </a:pPr>
              <a:t>20</a:t>
            </a:fld>
            <a:endParaRPr lang="en-IN"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14E15C-F178-4BDC-B4A1-BBF9B5C91734}" type="slidenum">
              <a:rPr lang="en-IN" smtClean="0"/>
              <a:pPr fontAlgn="base">
                <a:spcBef>
                  <a:spcPct val="0"/>
                </a:spcBef>
                <a:spcAft>
                  <a:spcPct val="0"/>
                </a:spcAft>
                <a:defRPr/>
              </a:pPr>
              <a:t>22</a:t>
            </a:fld>
            <a:endParaRPr lang="en-IN"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342E49-9E32-4F15-B1C5-FDF53A778808}" type="slidenum">
              <a:rPr lang="en-US" smtClean="0"/>
              <a:pPr fontAlgn="base">
                <a:spcBef>
                  <a:spcPct val="0"/>
                </a:spcBef>
                <a:spcAft>
                  <a:spcPct val="0"/>
                </a:spcAft>
                <a:defRPr/>
              </a:pPr>
              <a:t>4</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E9657C3-716A-42E1-B360-CA95671DAA7B}" type="slidenum">
              <a:rPr lang="en-IN" smtClean="0"/>
              <a:pPr fontAlgn="base">
                <a:spcBef>
                  <a:spcPct val="0"/>
                </a:spcBef>
                <a:spcAft>
                  <a:spcPct val="0"/>
                </a:spcAft>
                <a:defRPr/>
              </a:pPr>
              <a:t>7</a:t>
            </a:fld>
            <a:endParaRPr lang="en-I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F48523-CD46-41B0-8388-5B9667878E11}" type="slidenum">
              <a:rPr lang="en-IN" smtClean="0"/>
              <a:pPr fontAlgn="base">
                <a:spcBef>
                  <a:spcPct val="0"/>
                </a:spcBef>
                <a:spcAft>
                  <a:spcPct val="0"/>
                </a:spcAft>
                <a:defRPr/>
              </a:pPr>
              <a:t>8</a:t>
            </a:fld>
            <a:endParaRPr lang="en-I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9157B2-DE99-4290-8652-8ACE4BAAEABB}" type="slidenum">
              <a:rPr lang="en-IN" smtClean="0"/>
              <a:pPr fontAlgn="base">
                <a:spcBef>
                  <a:spcPct val="0"/>
                </a:spcBef>
                <a:spcAft>
                  <a:spcPct val="0"/>
                </a:spcAft>
                <a:defRPr/>
              </a:pPr>
              <a:t>9</a:t>
            </a:fld>
            <a:endParaRPr lang="en-I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019D8B-1197-42D3-9183-A1DF0A1F2D90}" type="slidenum">
              <a:rPr lang="en-IN" smtClean="0"/>
              <a:pPr fontAlgn="base">
                <a:spcBef>
                  <a:spcPct val="0"/>
                </a:spcBef>
                <a:spcAft>
                  <a:spcPct val="0"/>
                </a:spcAft>
                <a:defRPr/>
              </a:pPr>
              <a:t>13</a:t>
            </a:fld>
            <a:endParaRPr lang="en-I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568287-2F3D-4317-93CA-27D9E5FDBD1A}" type="slidenum">
              <a:rPr lang="en-IN" smtClean="0"/>
              <a:pPr fontAlgn="base">
                <a:spcBef>
                  <a:spcPct val="0"/>
                </a:spcBef>
                <a:spcAft>
                  <a:spcPct val="0"/>
                </a:spcAft>
                <a:defRPr/>
              </a:pPr>
              <a:t>14</a:t>
            </a:fld>
            <a:endParaRPr lang="en-I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A70F73-994C-4D90-861F-85FF8BE08A2F}" type="slidenum">
              <a:rPr lang="en-IN" smtClean="0"/>
              <a:pPr fontAlgn="base">
                <a:spcBef>
                  <a:spcPct val="0"/>
                </a:spcBef>
                <a:spcAft>
                  <a:spcPct val="0"/>
                </a:spcAft>
                <a:defRPr/>
              </a:pPr>
              <a:t>16</a:t>
            </a:fld>
            <a:endParaRPr lang="en-I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DE0F79-CB46-4E8B-BEBF-AC97A0CDCFE7}" type="slidenum">
              <a:rPr lang="en-IN" smtClean="0"/>
              <a:pPr fontAlgn="base">
                <a:spcBef>
                  <a:spcPct val="0"/>
                </a:spcBef>
                <a:spcAft>
                  <a:spcPct val="0"/>
                </a:spcAft>
                <a:defRPr/>
              </a:pPr>
              <a:t>17</a:t>
            </a:fld>
            <a:endParaRPr lang="en-IN"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3092E812-1322-4D37-87C7-C190D4E79984}" type="datetime1">
              <a:rPr lang="en-US"/>
              <a:pPr>
                <a:defRPr/>
              </a:pPr>
              <a:t>1/13/2015</a:t>
            </a:fld>
            <a:endParaRPr lang="en-US" dirty="0"/>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CD262B4D-0505-4633-9770-F75B6123BF4D}"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C0B49F7-CE30-4885-A172-C6C76ED10F38}" type="datetime1">
              <a:rPr lang="en-US"/>
              <a:pPr>
                <a:defRPr/>
              </a:pPr>
              <a:t>1/13/2015</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2702748-3FB5-4BE0-8215-7336A8A7FF0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A08637A-93BB-4F36-B755-8DC0D0A41459}" type="datetime1">
              <a:rPr lang="en-US"/>
              <a:pPr>
                <a:defRPr/>
              </a:pPr>
              <a:t>1/13/2015</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74A337A-617B-4B15-BD4B-251EEFAD017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1A736147-A4B7-4D12-9042-10A86AA7D293}" type="datetime1">
              <a:rPr lang="en-US"/>
              <a:pPr>
                <a:defRPr/>
              </a:pPr>
              <a:t>1/13/2015</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0CF802E-DC5A-4962-A1B4-498B634483D9}"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94A73DE4-69FB-4793-BFC2-0ACD3B898E41}" type="datetime1">
              <a:rPr lang="en-US"/>
              <a:pPr>
                <a:defRPr/>
              </a:pPr>
              <a:t>1/13/2015</a:t>
            </a:fld>
            <a:endParaRPr lang="en-US" dirty="0"/>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C81FAFF9-FDE1-4D71-BF47-45DC1F841A4A}"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D34498CE-BEAD-4139-9EB9-617DCAAD8E14}" type="datetime1">
              <a:rPr lang="en-US"/>
              <a:pPr>
                <a:defRPr/>
              </a:pPr>
              <a:t>1/13/2015</a:t>
            </a:fld>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56590FBA-D0AC-4D26-9C1E-E019AA5705D7}"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33434E0-3B0C-4316-BE4E-86A45BF73497}" type="datetime1">
              <a:rPr lang="en-US"/>
              <a:pPr>
                <a:defRPr/>
              </a:pPr>
              <a:t>1/13/2015</a:t>
            </a:fld>
            <a:endParaRPr lang="en-US" dirty="0"/>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C2E4B5ED-A710-42D2-8CA3-3BAC403AAEC8}"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F7CA2EC0-1C7D-428F-A8A6-ADCFF0E9B840}" type="datetime1">
              <a:rPr lang="en-US"/>
              <a:pPr>
                <a:defRPr/>
              </a:pPr>
              <a:t>1/13/2015</a:t>
            </a:fld>
            <a:endParaRPr lang="en-US" dirty="0"/>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ECA78DA9-CE86-45C4-97E0-3F11F6143EED}"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049463F6-E6BC-4496-A3C2-49F390FCEDE2}" type="datetime1">
              <a:rPr lang="en-US"/>
              <a:pPr>
                <a:defRPr/>
              </a:pPr>
              <a:t>1/13/2015</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03497DFA-8C90-4827-ACC4-C50F9796276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84930816-3BED-4FD3-AD20-B3096A0B02ED}" type="datetime1">
              <a:rPr lang="en-US"/>
              <a:pPr>
                <a:defRPr/>
              </a:pPr>
              <a:t>1/13/2015</a:t>
            </a:fld>
            <a:endParaRPr lang="en-US" dirty="0"/>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1B850BB7-89F3-4A7C-8D7E-ECA1A4446603}"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2D82DB6E-DF8A-48E5-8317-8AEFF16CC92F}" type="datetime1">
              <a:rPr lang="en-US"/>
              <a:pPr>
                <a:defRPr/>
              </a:pPr>
              <a:t>1/13/2015</a:t>
            </a:fld>
            <a:endParaRPr lang="en-US" dirty="0"/>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B66ED61B-0E3A-429C-A8B4-599FB35EB495}"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C22C1196-E6E6-4919-88C8-AA1B5C3A333F}" type="datetime1">
              <a:rPr lang="en-US"/>
              <a:pPr>
                <a:defRPr/>
              </a:pPr>
              <a:t>1/13/2015</a:t>
            </a:fld>
            <a:endParaRPr lang="en-US" dirty="0"/>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B688B8DC-9A66-4F50-9D9D-45CC65FB7DD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341" r:id="rId1"/>
    <p:sldLayoutId id="2147484337" r:id="rId2"/>
    <p:sldLayoutId id="2147484342" r:id="rId3"/>
    <p:sldLayoutId id="2147484343" r:id="rId4"/>
    <p:sldLayoutId id="2147484344" r:id="rId5"/>
    <p:sldLayoutId id="2147484345" r:id="rId6"/>
    <p:sldLayoutId id="2147484338" r:id="rId7"/>
    <p:sldLayoutId id="2147484346" r:id="rId8"/>
    <p:sldLayoutId id="2147484347" r:id="rId9"/>
    <p:sldLayoutId id="2147484339" r:id="rId10"/>
    <p:sldLayoutId id="2147484340" r:id="rId11"/>
  </p:sldLayoutIdLst>
  <p:hf hdr="0" ft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ieeexplore.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bluetooth.com/" TargetMode="External"/><Relationship Id="rId5" Type="http://schemas.openxmlformats.org/officeDocument/2006/relationships/hyperlink" Target="http://www.wibree.com/" TargetMode="External"/><Relationship Id="rId4" Type="http://schemas.openxmlformats.org/officeDocument/2006/relationships/hyperlink" Target="http://www.ezurio.c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logo1"/>
          <p:cNvPicPr>
            <a:picLocks noChangeAspect="1" noChangeArrowheads="1"/>
          </p:cNvPicPr>
          <p:nvPr/>
        </p:nvPicPr>
        <p:blipFill>
          <a:blip r:embed="rId3" cstate="print"/>
          <a:srcRect/>
          <a:stretch>
            <a:fillRect/>
          </a:stretch>
        </p:blipFill>
        <p:spPr bwMode="auto">
          <a:xfrm>
            <a:off x="304800" y="60325"/>
            <a:ext cx="1143000" cy="1143000"/>
          </a:xfrm>
          <a:prstGeom prst="rect">
            <a:avLst/>
          </a:prstGeom>
          <a:noFill/>
          <a:ln w="9525">
            <a:noFill/>
            <a:miter lim="800000"/>
            <a:headEnd/>
            <a:tailEnd/>
          </a:ln>
        </p:spPr>
      </p:pic>
      <p:pic>
        <p:nvPicPr>
          <p:cNvPr id="9219" name="Picture 3" descr="strip1"/>
          <p:cNvPicPr>
            <a:picLocks noChangeAspect="1" noChangeArrowheads="1"/>
          </p:cNvPicPr>
          <p:nvPr/>
        </p:nvPicPr>
        <p:blipFill>
          <a:blip r:embed="rId4" cstate="print"/>
          <a:srcRect/>
          <a:stretch>
            <a:fillRect/>
          </a:stretch>
        </p:blipFill>
        <p:spPr bwMode="auto">
          <a:xfrm>
            <a:off x="1371600" y="593725"/>
            <a:ext cx="7620000" cy="76200"/>
          </a:xfrm>
          <a:prstGeom prst="rect">
            <a:avLst/>
          </a:prstGeom>
          <a:noFill/>
          <a:ln w="9525">
            <a:noFill/>
            <a:miter lim="800000"/>
            <a:headEnd/>
            <a:tailEnd/>
          </a:ln>
        </p:spPr>
      </p:pic>
      <p:sp>
        <p:nvSpPr>
          <p:cNvPr id="9220" name="Rectangle 5"/>
          <p:cNvSpPr>
            <a:spLocks noChangeArrowheads="1"/>
          </p:cNvSpPr>
          <p:nvPr/>
        </p:nvSpPr>
        <p:spPr bwMode="auto">
          <a:xfrm>
            <a:off x="457200" y="762000"/>
            <a:ext cx="8686800" cy="1143000"/>
          </a:xfrm>
          <a:prstGeom prst="rect">
            <a:avLst/>
          </a:prstGeom>
          <a:noFill/>
          <a:ln w="9525">
            <a:noFill/>
            <a:miter lim="800000"/>
            <a:headEnd/>
            <a:tailEnd/>
          </a:ln>
        </p:spPr>
        <p:txBody>
          <a:bodyPr anchor="ctr"/>
          <a:lstStyle/>
          <a:p>
            <a:pPr algn="ctr"/>
            <a:r>
              <a:rPr lang="en-US" sz="6000">
                <a:solidFill>
                  <a:srgbClr val="FF0000"/>
                </a:solidFill>
                <a:latin typeface="Verdana" pitchFamily="34" charset="0"/>
              </a:rPr>
              <a:t>www.studymafia.org</a:t>
            </a:r>
            <a:endParaRPr lang="en-US" sz="6000">
              <a:solidFill>
                <a:srgbClr val="FF9900"/>
              </a:solidFill>
              <a:latin typeface="Tahoma" pitchFamily="34" charset="0"/>
            </a:endParaRPr>
          </a:p>
        </p:txBody>
      </p:sp>
      <p:sp>
        <p:nvSpPr>
          <p:cNvPr id="9221" name="Text Box 9"/>
          <p:cNvSpPr txBox="1">
            <a:spLocks noChangeArrowheads="1"/>
          </p:cNvSpPr>
          <p:nvPr/>
        </p:nvSpPr>
        <p:spPr bwMode="auto">
          <a:xfrm>
            <a:off x="228600" y="4495800"/>
            <a:ext cx="8610600" cy="584200"/>
          </a:xfrm>
          <a:prstGeom prst="rect">
            <a:avLst/>
          </a:prstGeom>
          <a:noFill/>
          <a:ln w="9525">
            <a:noFill/>
            <a:miter lim="800000"/>
            <a:headEnd/>
            <a:tailEnd/>
          </a:ln>
        </p:spPr>
        <p:txBody>
          <a:bodyPr>
            <a:spAutoFit/>
          </a:bodyPr>
          <a:lstStyle/>
          <a:p>
            <a:pPr>
              <a:spcBef>
                <a:spcPct val="50000"/>
              </a:spcBef>
            </a:pPr>
            <a:r>
              <a:rPr lang="en-US" sz="1600" b="1"/>
              <a:t>Submitted To:				       Submitted By:</a:t>
            </a:r>
          </a:p>
          <a:p>
            <a:r>
              <a:rPr lang="en-US" sz="1600" b="1"/>
              <a:t>www.studymafia.org                                                           www.studymafia.org               </a:t>
            </a:r>
          </a:p>
        </p:txBody>
      </p:sp>
      <p:sp>
        <p:nvSpPr>
          <p:cNvPr id="9222" name="Rectangle 8"/>
          <p:cNvSpPr>
            <a:spLocks noChangeArrowheads="1"/>
          </p:cNvSpPr>
          <p:nvPr/>
        </p:nvSpPr>
        <p:spPr bwMode="auto">
          <a:xfrm>
            <a:off x="1752600" y="2362200"/>
            <a:ext cx="4953000" cy="1754188"/>
          </a:xfrm>
          <a:prstGeom prst="rect">
            <a:avLst/>
          </a:prstGeom>
          <a:noFill/>
          <a:ln w="9525">
            <a:noFill/>
            <a:miter lim="800000"/>
            <a:headEnd/>
            <a:tailEnd/>
          </a:ln>
        </p:spPr>
        <p:txBody>
          <a:bodyPr>
            <a:spAutoFit/>
          </a:bodyPr>
          <a:lstStyle/>
          <a:p>
            <a:pPr algn="ctr"/>
            <a:r>
              <a:rPr lang="en-US" sz="3600" b="1">
                <a:solidFill>
                  <a:srgbClr val="FF0000"/>
                </a:solidFill>
              </a:rPr>
              <a:t>Seminar</a:t>
            </a:r>
          </a:p>
          <a:p>
            <a:pPr algn="ctr"/>
            <a:r>
              <a:rPr lang="en-US" sz="3600" b="1">
                <a:solidFill>
                  <a:srgbClr val="FF0000"/>
                </a:solidFill>
              </a:rPr>
              <a:t> On</a:t>
            </a:r>
          </a:p>
          <a:p>
            <a:pPr algn="ctr"/>
            <a:r>
              <a:rPr lang="en-US" sz="3600" b="1">
                <a:solidFill>
                  <a:srgbClr val="FF0000"/>
                </a:solidFill>
              </a:rPr>
              <a:t>Wibree</a:t>
            </a:r>
            <a:endParaRPr lang="en-US" sz="36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p:cNvPicPr>
            <a:picLocks noChangeAspect="1" noChangeArrowheads="1"/>
          </p:cNvPicPr>
          <p:nvPr>
            <p:ph type="body" idx="1"/>
          </p:nvPr>
        </p:nvPicPr>
        <p:blipFill>
          <a:blip r:embed="rId2" cstate="print"/>
          <a:srcRect/>
          <a:stretch>
            <a:fillRect/>
          </a:stretch>
        </p:blipFill>
        <p:spPr>
          <a:xfrm>
            <a:off x="457200" y="1600200"/>
            <a:ext cx="8229600" cy="3810000"/>
          </a:xfr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i="1" u="sng" dirty="0" smtClean="0">
                <a:effectLst>
                  <a:outerShdw blurRad="38100" dist="38100" dir="2700000" algn="tl">
                    <a:srgbClr val="000000">
                      <a:alpha val="43137"/>
                    </a:srgbClr>
                  </a:outerShdw>
                </a:effectLst>
                <a:latin typeface="Times New Roman" pitchFamily="18" charset="0"/>
                <a:cs typeface="Times New Roman" pitchFamily="18" charset="0"/>
              </a:rPr>
              <a:t>NETWORK TOPOLOGY</a:t>
            </a:r>
            <a:endParaRPr lang="en-US" sz="3600" dirty="0">
              <a:latin typeface="Times New Roman" pitchFamily="18" charset="0"/>
              <a:cs typeface="Times New Roman" pitchFamily="18" charset="0"/>
            </a:endParaRPr>
          </a:p>
        </p:txBody>
      </p:sp>
      <p:sp>
        <p:nvSpPr>
          <p:cNvPr id="19459" name="Content Placeholder 2"/>
          <p:cNvSpPr>
            <a:spLocks noGrp="1"/>
          </p:cNvSpPr>
          <p:nvPr>
            <p:ph idx="1"/>
          </p:nvPr>
        </p:nvSpPr>
        <p:spPr/>
        <p:txBody>
          <a:bodyPr/>
          <a:lstStyle/>
          <a:p>
            <a:pPr eaLnBrk="1" hangingPunct="1">
              <a:buFont typeface="Wingdings 2" pitchFamily="18" charset="2"/>
              <a:buNone/>
            </a:pPr>
            <a:r>
              <a:rPr lang="en-US" sz="2800" smtClean="0">
                <a:solidFill>
                  <a:schemeClr val="tx2"/>
                </a:solidFill>
                <a:latin typeface="Comic Sans MS" pitchFamily="66" charset="0"/>
              </a:rPr>
              <a:t> </a:t>
            </a:r>
            <a:r>
              <a:rPr lang="en-US" sz="2800" smtClean="0">
                <a:latin typeface="Comic Sans MS" pitchFamily="66" charset="0"/>
              </a:rPr>
              <a:t>There are two different cases for the network  topologies :</a:t>
            </a:r>
          </a:p>
          <a:p>
            <a:pPr eaLnBrk="1" hangingPunct="1">
              <a:buFont typeface="Wingdings" pitchFamily="2" charset="2"/>
              <a:buChar char="Ø"/>
            </a:pPr>
            <a:r>
              <a:rPr lang="en-US" sz="2800" smtClean="0">
                <a:latin typeface="Comic Sans MS" pitchFamily="66" charset="0"/>
              </a:rPr>
              <a:t>   single and dual mode topology</a:t>
            </a:r>
          </a:p>
          <a:p>
            <a:pPr eaLnBrk="1" hangingPunct="1">
              <a:buFont typeface="Wingdings" pitchFamily="2" charset="2"/>
              <a:buChar char="Ø"/>
            </a:pPr>
            <a:r>
              <a:rPr lang="en-US" sz="2800" smtClean="0">
                <a:latin typeface="Comic Sans MS" pitchFamily="66" charset="0"/>
              </a:rPr>
              <a:t>   single mode only topology</a:t>
            </a:r>
          </a:p>
          <a:p>
            <a:pPr eaLnBrk="1" hangingPunct="1">
              <a:buFont typeface="Wingdings 2" pitchFamily="18" charset="2"/>
              <a:buNone/>
            </a:pPr>
            <a:endParaRPr lang="en-US" sz="2800" smtClean="0">
              <a:latin typeface="Comic Sans MS" pitchFamily="66" charset="0"/>
            </a:endParaRPr>
          </a:p>
          <a:p>
            <a:pPr eaLnBrk="1" hangingPunct="1">
              <a:buFont typeface="Wingdings 2" pitchFamily="18" charset="2"/>
              <a:buNone/>
            </a:pPr>
            <a:r>
              <a:rPr lang="en-US" sz="2800" b="1" smtClean="0">
                <a:latin typeface="Comic Sans MS" pitchFamily="66" charset="0"/>
              </a:rPr>
              <a:t>Wibree supports  star and star-bus network topology</a:t>
            </a:r>
            <a:endParaRPr lang="en-US" smtClean="0">
              <a:latin typeface="Comic Sans MS" pitchFamily="66" charset="0"/>
            </a:endParaRPr>
          </a:p>
        </p:txBody>
      </p:sp>
      <p:sp>
        <p:nvSpPr>
          <p:cNvPr id="19460"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3A23AE5-4924-419D-8CB2-5191FA662284}" type="slidenum">
              <a:rPr lang="en-US" sz="1200" smtClean="0"/>
              <a:pPr/>
              <a:t>11</a:t>
            </a:fld>
            <a:endParaRPr lang="en-US" sz="12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a:spLocks noGrp="1"/>
          </p:cNvSpPr>
          <p:nvPr>
            <p:ph idx="1"/>
          </p:nvPr>
        </p:nvSpPr>
        <p:spPr/>
        <p:txBody>
          <a:bodyPr/>
          <a:lstStyle/>
          <a:p>
            <a:r>
              <a:rPr lang="en-US" b="1" smtClean="0">
                <a:latin typeface="Comic Sans MS" pitchFamily="66" charset="0"/>
              </a:rPr>
              <a:t>Single and dual mode topology </a:t>
            </a:r>
          </a:p>
          <a:p>
            <a:pPr>
              <a:buFontTx/>
              <a:buNone/>
            </a:pPr>
            <a:r>
              <a:rPr lang="en-US" smtClean="0"/>
              <a:t>     - dual mode devices act as hubs and single mode devices act as nodes</a:t>
            </a:r>
          </a:p>
          <a:p>
            <a:pPr>
              <a:buFontTx/>
              <a:buNone/>
            </a:pPr>
            <a:r>
              <a:rPr lang="en-US" smtClean="0"/>
              <a:t>     - the connection between hub &amp; node is a BT low energy technology</a:t>
            </a:r>
          </a:p>
          <a:p>
            <a:pPr>
              <a:buFont typeface="Wingdings 3" pitchFamily="18" charset="2"/>
              <a:buNone/>
            </a:pPr>
            <a:endParaRPr lang="en-US" smtClean="0"/>
          </a:p>
          <a:p>
            <a:r>
              <a:rPr lang="en-US" b="1" smtClean="0">
                <a:latin typeface="Comic Sans MS" pitchFamily="66" charset="0"/>
              </a:rPr>
              <a:t>Single mode topology</a:t>
            </a:r>
          </a:p>
          <a:p>
            <a:pPr>
              <a:buFont typeface="Wingdings 3" pitchFamily="18" charset="2"/>
              <a:buNone/>
            </a:pPr>
            <a:r>
              <a:rPr lang="en-US" smtClean="0"/>
              <a:t>   one of the single mode devices acts as hub</a:t>
            </a:r>
          </a:p>
          <a:p>
            <a:pPr>
              <a:buFont typeface="Wingdings 3" pitchFamily="18" charset="2"/>
              <a:buNone/>
            </a:pPr>
            <a:endParaRPr lang="en-US" smtClean="0"/>
          </a:p>
        </p:txBody>
      </p:sp>
      <p:sp>
        <p:nvSpPr>
          <p:cNvPr id="20483"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16D7170-4558-43A2-9045-C43222C1E8D8}" type="slidenum">
              <a:rPr lang="en-US" smtClean="0"/>
              <a:pPr/>
              <a:t>12</a:t>
            </a:fld>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p:cNvPicPr>
            <a:picLocks noChangeAspect="1" noChangeArrowheads="1"/>
          </p:cNvPicPr>
          <p:nvPr/>
        </p:nvPicPr>
        <p:blipFill>
          <a:blip r:embed="rId3" cstate="print">
            <a:lum bright="6000"/>
          </a:blip>
          <a:srcRect r="952" b="4546"/>
          <a:stretch>
            <a:fillRect/>
          </a:stretch>
        </p:blipFill>
        <p:spPr bwMode="auto">
          <a:xfrm>
            <a:off x="914400" y="304800"/>
            <a:ext cx="7924800" cy="5791200"/>
          </a:xfrm>
          <a:prstGeom prst="rect">
            <a:avLst/>
          </a:prstGeom>
          <a:noFill/>
          <a:ln w="9525" algn="ctr">
            <a:noFill/>
            <a:miter lim="800000"/>
            <a:headEnd/>
            <a:tailEnd/>
          </a:ln>
        </p:spPr>
      </p:pic>
      <p:sp>
        <p:nvSpPr>
          <p:cNvPr id="21507"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A300D82-732F-498D-A93E-62CFC6E2C3A8}" type="slidenum">
              <a:rPr lang="en-US" sz="1200" smtClean="0"/>
              <a:pPr/>
              <a:t>13</a:t>
            </a:fld>
            <a:endParaRPr lang="en-US" sz="120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0"/>
            <a:ext cx="9144000" cy="671513"/>
          </a:xfrm>
          <a:prstGeom prst="rect">
            <a:avLst/>
          </a:prstGeom>
          <a:noFill/>
          <a:ln w="9525" algn="ctr">
            <a:noFill/>
            <a:miter lim="800000"/>
            <a:headEnd/>
            <a:tailEnd/>
          </a:ln>
        </p:spPr>
        <p:txBody>
          <a:bodyPr>
            <a:spAutoFit/>
          </a:bodyPr>
          <a:lstStyle/>
          <a:p>
            <a:pPr marL="342900" indent="-342900" algn="ctr">
              <a:spcBef>
                <a:spcPct val="20000"/>
              </a:spcBef>
              <a:defRPr/>
            </a:pPr>
            <a:r>
              <a:rPr lang="en-US" sz="3800" b="1" i="1" u="sng"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Wibree and Bluetooth</a:t>
            </a:r>
          </a:p>
        </p:txBody>
      </p:sp>
      <p:sp>
        <p:nvSpPr>
          <p:cNvPr id="15365" name="Rectangle 5"/>
          <p:cNvSpPr>
            <a:spLocks noChangeArrowheads="1"/>
          </p:cNvSpPr>
          <p:nvPr/>
        </p:nvSpPr>
        <p:spPr bwMode="auto">
          <a:xfrm>
            <a:off x="228600" y="1295400"/>
            <a:ext cx="8458200" cy="3962400"/>
          </a:xfrm>
          <a:prstGeom prst="rect">
            <a:avLst/>
          </a:prstGeom>
          <a:noFill/>
          <a:ln w="9525" algn="ctr">
            <a:noFill/>
            <a:miter lim="800000"/>
            <a:headEnd/>
            <a:tailEnd/>
          </a:ln>
          <a:effectLst/>
        </p:spPr>
        <p:txBody>
          <a:bodyPr>
            <a:spAutoFit/>
          </a:bodyPr>
          <a:lstStyle/>
          <a:p>
            <a:pPr marL="342900" indent="-342900" fontAlgn="auto">
              <a:lnSpc>
                <a:spcPct val="150000"/>
              </a:lnSpc>
              <a:spcBef>
                <a:spcPct val="20000"/>
              </a:spcBef>
              <a:spcAft>
                <a:spcPct val="20000"/>
              </a:spcAft>
              <a:buClr>
                <a:schemeClr val="bg2">
                  <a:lumMod val="50000"/>
                </a:schemeClr>
              </a:buClr>
              <a:buSzPct val="70000"/>
              <a:buFont typeface="Arial" pitchFamily="34" charset="0"/>
              <a:buChar char="•"/>
              <a:defRPr/>
            </a:pPr>
            <a:r>
              <a:rPr lang="en-US" sz="2700" dirty="0">
                <a:solidFill>
                  <a:srgbClr val="333333"/>
                </a:solidFill>
                <a:latin typeface="Comic Sans MS" pitchFamily="66" charset="0"/>
                <a:cs typeface="+mn-cs"/>
              </a:rPr>
              <a:t>The maximum transmitted output power of Bluetooth class 2 is  2.5 mW. The total power consumption is much higher. </a:t>
            </a:r>
          </a:p>
          <a:p>
            <a:pPr marL="342900" indent="-342900" fontAlgn="auto">
              <a:lnSpc>
                <a:spcPct val="150000"/>
              </a:lnSpc>
              <a:spcBef>
                <a:spcPct val="20000"/>
              </a:spcBef>
              <a:spcAft>
                <a:spcPct val="20000"/>
              </a:spcAft>
              <a:buClr>
                <a:schemeClr val="bg2">
                  <a:lumMod val="50000"/>
                </a:schemeClr>
              </a:buClr>
              <a:buSzPct val="70000"/>
              <a:buFont typeface="Arial" pitchFamily="34" charset="0"/>
              <a:buChar char="•"/>
              <a:defRPr/>
            </a:pPr>
            <a:r>
              <a:rPr lang="en-US" sz="2700" dirty="0">
                <a:solidFill>
                  <a:srgbClr val="333333"/>
                </a:solidFill>
                <a:latin typeface="Comic Sans MS" pitchFamily="66" charset="0"/>
                <a:cs typeface="+mn-cs"/>
              </a:rPr>
              <a:t>The output power of Wibree standard will be around 0.25mW. Each manufacturer will determine its own transmit power.</a:t>
            </a:r>
          </a:p>
        </p:txBody>
      </p:sp>
      <p:pic>
        <p:nvPicPr>
          <p:cNvPr id="22532" name="Picture 6" descr="bluecore7-bluetooth-low-energy-wibree"/>
          <p:cNvPicPr>
            <a:picLocks noChangeAspect="1" noChangeArrowheads="1"/>
          </p:cNvPicPr>
          <p:nvPr/>
        </p:nvPicPr>
        <p:blipFill>
          <a:blip r:embed="rId3" cstate="print"/>
          <a:srcRect/>
          <a:stretch>
            <a:fillRect/>
          </a:stretch>
        </p:blipFill>
        <p:spPr bwMode="auto">
          <a:xfrm>
            <a:off x="6172200" y="4724400"/>
            <a:ext cx="2133600" cy="2000250"/>
          </a:xfrm>
          <a:prstGeom prst="rect">
            <a:avLst/>
          </a:prstGeom>
          <a:noFill/>
          <a:ln w="9525">
            <a:noFill/>
            <a:miter lim="800000"/>
            <a:headEnd/>
            <a:tailEnd/>
          </a:ln>
        </p:spPr>
      </p:pic>
      <p:sp>
        <p:nvSpPr>
          <p:cNvPr id="22533"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7A4ACFB-348B-41D1-8486-B471089B95A1}" type="slidenum">
              <a:rPr lang="en-US" sz="1200" smtClean="0"/>
              <a:pPr/>
              <a:t>14</a:t>
            </a:fld>
            <a:endParaRPr lang="en-US" sz="120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4"/>
          <p:cNvSpPr>
            <a:spLocks noGrp="1"/>
          </p:cNvSpPr>
          <p:nvPr>
            <p:ph idx="1"/>
          </p:nvPr>
        </p:nvSpPr>
        <p:spPr/>
        <p:txBody>
          <a:bodyPr/>
          <a:lstStyle/>
          <a:p>
            <a:endParaRPr lang="en-US" smtClean="0"/>
          </a:p>
        </p:txBody>
      </p:sp>
      <p:sp>
        <p:nvSpPr>
          <p:cNvPr id="4" name="Title 3"/>
          <p:cNvSpPr>
            <a:spLocks noGrp="1"/>
          </p:cNvSpPr>
          <p:nvPr>
            <p:ph type="title"/>
          </p:nvPr>
        </p:nvSpPr>
        <p:spPr>
          <a:xfrm>
            <a:off x="533400" y="-152400"/>
            <a:ext cx="8229600" cy="1143000"/>
          </a:xfrm>
        </p:spPr>
        <p:txBody>
          <a:bodyPr/>
          <a:lstStyle/>
          <a:p>
            <a:pPr>
              <a:defRPr/>
            </a:pPr>
            <a:r>
              <a:rPr lang="en-US" i="1" u="sng" dirty="0" smtClean="0">
                <a:latin typeface="Times New Roman" pitchFamily="18" charset="0"/>
                <a:cs typeface="Times New Roman" pitchFamily="18" charset="0"/>
              </a:rPr>
              <a:t>Comparison of WPAN technologies</a:t>
            </a:r>
            <a:endParaRPr lang="en-US" i="1" u="sng" dirty="0">
              <a:latin typeface="Times New Roman" pitchFamily="18" charset="0"/>
              <a:cs typeface="Times New Roman" pitchFamily="18" charset="0"/>
            </a:endParaRPr>
          </a:p>
        </p:txBody>
      </p:sp>
      <p:sp>
        <p:nvSpPr>
          <p:cNvPr id="23556" name="Slide Number Placeholder 1"/>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3BE46B5A-068B-4502-8BD1-2B6D31D46B6A}" type="slidenum">
              <a:rPr lang="en-US" smtClean="0"/>
              <a:pPr/>
              <a:t>15</a:t>
            </a:fld>
            <a:endParaRPr lang="en-US" smtClean="0"/>
          </a:p>
        </p:txBody>
      </p:sp>
      <p:pic>
        <p:nvPicPr>
          <p:cNvPr id="23557" name="Picture 2"/>
          <p:cNvPicPr>
            <a:picLocks noChangeAspect="1" noChangeArrowheads="1"/>
          </p:cNvPicPr>
          <p:nvPr/>
        </p:nvPicPr>
        <p:blipFill>
          <a:blip r:embed="rId2" cstate="print"/>
          <a:srcRect/>
          <a:stretch>
            <a:fillRect/>
          </a:stretch>
        </p:blipFill>
        <p:spPr bwMode="auto">
          <a:xfrm>
            <a:off x="457200" y="838200"/>
            <a:ext cx="8305800" cy="5640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8"/>
          <p:cNvPicPr>
            <a:picLocks noChangeAspect="1" noChangeArrowheads="1"/>
          </p:cNvPicPr>
          <p:nvPr/>
        </p:nvPicPr>
        <p:blipFill>
          <a:blip r:embed="rId3" cstate="print">
            <a:lum contrast="12000"/>
          </a:blip>
          <a:srcRect/>
          <a:stretch>
            <a:fillRect/>
          </a:stretch>
        </p:blipFill>
        <p:spPr bwMode="auto">
          <a:xfrm>
            <a:off x="609600" y="990600"/>
            <a:ext cx="990600" cy="4953000"/>
          </a:xfrm>
          <a:prstGeom prst="rect">
            <a:avLst/>
          </a:prstGeom>
          <a:noFill/>
          <a:ln w="9525" algn="ctr">
            <a:noFill/>
            <a:miter lim="800000"/>
            <a:headEnd/>
            <a:tailEnd/>
          </a:ln>
        </p:spPr>
      </p:pic>
      <p:pic>
        <p:nvPicPr>
          <p:cNvPr id="24579" name="Picture 10"/>
          <p:cNvPicPr>
            <a:picLocks noChangeAspect="1" noChangeArrowheads="1"/>
          </p:cNvPicPr>
          <p:nvPr/>
        </p:nvPicPr>
        <p:blipFill>
          <a:blip r:embed="rId4" cstate="print">
            <a:clrChange>
              <a:clrFrom>
                <a:srgbClr val="818A90"/>
              </a:clrFrom>
              <a:clrTo>
                <a:srgbClr val="818A90">
                  <a:alpha val="0"/>
                </a:srgbClr>
              </a:clrTo>
            </a:clrChange>
            <a:lum bright="12000" contrast="78000"/>
          </a:blip>
          <a:srcRect/>
          <a:stretch>
            <a:fillRect/>
          </a:stretch>
        </p:blipFill>
        <p:spPr bwMode="auto">
          <a:xfrm>
            <a:off x="1600200" y="990600"/>
            <a:ext cx="2209800" cy="4876800"/>
          </a:xfrm>
          <a:prstGeom prst="rect">
            <a:avLst/>
          </a:prstGeom>
          <a:noFill/>
          <a:ln w="9525" algn="ctr">
            <a:noFill/>
            <a:miter lim="800000"/>
            <a:headEnd/>
            <a:tailEnd/>
          </a:ln>
        </p:spPr>
      </p:pic>
      <p:pic>
        <p:nvPicPr>
          <p:cNvPr id="24580" name="Picture 11"/>
          <p:cNvPicPr>
            <a:picLocks noChangeAspect="1" noChangeArrowheads="1"/>
          </p:cNvPicPr>
          <p:nvPr/>
        </p:nvPicPr>
        <p:blipFill>
          <a:blip r:embed="rId5" cstate="print">
            <a:clrChange>
              <a:clrFrom>
                <a:srgbClr val="BFCBD1"/>
              </a:clrFrom>
              <a:clrTo>
                <a:srgbClr val="BFCBD1">
                  <a:alpha val="0"/>
                </a:srgbClr>
              </a:clrTo>
            </a:clrChange>
            <a:lum contrast="60000"/>
          </a:blip>
          <a:srcRect r="12161"/>
          <a:stretch>
            <a:fillRect/>
          </a:stretch>
        </p:blipFill>
        <p:spPr bwMode="auto">
          <a:xfrm>
            <a:off x="3200400" y="990600"/>
            <a:ext cx="4953000" cy="4876800"/>
          </a:xfrm>
          <a:prstGeom prst="rect">
            <a:avLst/>
          </a:prstGeom>
          <a:noFill/>
          <a:ln w="9525" algn="ctr">
            <a:noFill/>
            <a:miter lim="800000"/>
            <a:headEnd/>
            <a:tailEnd/>
          </a:ln>
        </p:spPr>
      </p:pic>
      <p:sp>
        <p:nvSpPr>
          <p:cNvPr id="18444" name="Text Box 12"/>
          <p:cNvSpPr txBox="1">
            <a:spLocks noChangeArrowheads="1"/>
          </p:cNvSpPr>
          <p:nvPr/>
        </p:nvSpPr>
        <p:spPr bwMode="auto">
          <a:xfrm>
            <a:off x="0" y="228600"/>
            <a:ext cx="9144000" cy="671513"/>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sz="3800" b="1" i="1" u="sng"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WHERE WE CAN FIND </a:t>
            </a:r>
            <a:r>
              <a:rPr lang="en-US" sz="3800" b="1" i="1" u="sng" dirty="0">
                <a:solidFill>
                  <a:schemeClr val="accent2"/>
                </a:solidFill>
                <a:effectLst>
                  <a:outerShdw blurRad="38100" dist="38100" dir="2700000" algn="tl">
                    <a:srgbClr val="000000">
                      <a:alpha val="43137"/>
                    </a:srgbClr>
                  </a:outerShdw>
                </a:effectLst>
                <a:latin typeface="Times New Roman" pitchFamily="18" charset="0"/>
                <a:cs typeface="Times New Roman" pitchFamily="18" charset="0"/>
              </a:rPr>
              <a:t>WIBREE…..</a:t>
            </a:r>
          </a:p>
        </p:txBody>
      </p:sp>
      <p:sp>
        <p:nvSpPr>
          <p:cNvPr id="24582" name="Slide Number Placeholder 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FE70AAA-D93E-4645-A2B0-B096BCB8A28D}" type="slidenum">
              <a:rPr lang="en-US" sz="1200" smtClean="0"/>
              <a:pPr/>
              <a:t>16</a:t>
            </a:fld>
            <a:endParaRPr lang="en-US" sz="120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descr="wibree_bluetooth"/>
          <p:cNvPicPr>
            <a:picLocks noChangeAspect="1" noChangeArrowheads="1"/>
          </p:cNvPicPr>
          <p:nvPr/>
        </p:nvPicPr>
        <p:blipFill>
          <a:blip r:embed="rId3" cstate="print"/>
          <a:srcRect/>
          <a:stretch>
            <a:fillRect/>
          </a:stretch>
        </p:blipFill>
        <p:spPr bwMode="auto">
          <a:xfrm>
            <a:off x="533400" y="762000"/>
            <a:ext cx="8153400" cy="5181600"/>
          </a:xfrm>
          <a:prstGeom prst="rect">
            <a:avLst/>
          </a:prstGeom>
          <a:noFill/>
          <a:ln w="9525">
            <a:noFill/>
            <a:miter lim="800000"/>
            <a:headEnd/>
            <a:tailEnd/>
          </a:ln>
        </p:spPr>
      </p:pic>
      <p:sp>
        <p:nvSpPr>
          <p:cNvPr id="24584" name="Text Box 8"/>
          <p:cNvSpPr txBox="1">
            <a:spLocks noChangeArrowheads="1"/>
          </p:cNvSpPr>
          <p:nvPr/>
        </p:nvSpPr>
        <p:spPr bwMode="auto">
          <a:xfrm>
            <a:off x="0" y="76200"/>
            <a:ext cx="9144000" cy="671513"/>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sz="3800" b="1" i="1" u="sng" dirty="0">
                <a:solidFill>
                  <a:schemeClr val="tx1">
                    <a:lumMod val="75000"/>
                    <a:lumOff val="25000"/>
                  </a:schemeClr>
                </a:solidFill>
                <a:effectLst>
                  <a:outerShdw blurRad="38100" dist="38100" dir="2700000" algn="tl">
                    <a:srgbClr val="000000">
                      <a:alpha val="43137"/>
                    </a:srgbClr>
                  </a:outerShdw>
                </a:effectLst>
                <a:latin typeface="Times New Roman" pitchFamily="18" charset="0"/>
                <a:cs typeface="Times New Roman" pitchFamily="18" charset="0"/>
              </a:rPr>
              <a:t>EFFECTIVE APPLICATION OF WIBREE</a:t>
            </a:r>
          </a:p>
        </p:txBody>
      </p:sp>
      <p:sp>
        <p:nvSpPr>
          <p:cNvPr id="25604"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63C8AC38-2368-4B09-AE56-3332B732634C}" type="slidenum">
              <a:rPr lang="en-US" sz="1200" smtClean="0"/>
              <a:pPr/>
              <a:t>17</a:t>
            </a:fld>
            <a:endParaRPr lang="en-US" sz="120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ChangeArrowheads="1"/>
          </p:cNvSpPr>
          <p:nvPr/>
        </p:nvSpPr>
        <p:spPr bwMode="auto">
          <a:xfrm>
            <a:off x="0" y="0"/>
            <a:ext cx="9144000" cy="639763"/>
          </a:xfrm>
          <a:prstGeom prst="rect">
            <a:avLst/>
          </a:prstGeom>
          <a:noFill/>
          <a:ln w="9525">
            <a:noFill/>
            <a:miter lim="800000"/>
            <a:headEnd/>
            <a:tailEnd/>
          </a:ln>
          <a:effectLst/>
        </p:spPr>
        <p:txBody>
          <a:bodyPr anchor="ctr"/>
          <a:lstStyle/>
          <a:p>
            <a:pPr algn="ctr" fontAlgn="auto">
              <a:spcBef>
                <a:spcPts val="0"/>
              </a:spcBef>
              <a:spcAft>
                <a:spcPts val="0"/>
              </a:spcAft>
              <a:defRPr/>
            </a:pPr>
            <a:r>
              <a:rPr lang="en-US" sz="3800" b="1" i="1" u="sng" dirty="0">
                <a:solidFill>
                  <a:schemeClr val="tx2"/>
                </a:solidFill>
                <a:effectLst>
                  <a:outerShdw blurRad="38100" dist="38100" dir="2700000" algn="tl">
                    <a:srgbClr val="C0C0C0"/>
                  </a:outerShdw>
                </a:effectLst>
                <a:latin typeface="Times New Roman" pitchFamily="18" charset="0"/>
                <a:cs typeface="Times New Roman" pitchFamily="18" charset="0"/>
              </a:rPr>
              <a:t>Advantages</a:t>
            </a:r>
          </a:p>
        </p:txBody>
      </p:sp>
      <p:sp>
        <p:nvSpPr>
          <p:cNvPr id="26627" name="Rectangle 5"/>
          <p:cNvSpPr>
            <a:spLocks noChangeArrowheads="1"/>
          </p:cNvSpPr>
          <p:nvPr/>
        </p:nvSpPr>
        <p:spPr bwMode="auto">
          <a:xfrm>
            <a:off x="609600" y="838200"/>
            <a:ext cx="8305800" cy="5105400"/>
          </a:xfrm>
          <a:prstGeom prst="rect">
            <a:avLst/>
          </a:prstGeom>
          <a:noFill/>
          <a:ln w="9525">
            <a:noFill/>
            <a:miter lim="800000"/>
            <a:headEnd/>
            <a:tailEnd/>
          </a:ln>
        </p:spPr>
        <p:txBody>
          <a:bodyPr/>
          <a:lstStyle/>
          <a:p>
            <a:pPr marL="342900" indent="-342900">
              <a:lnSpc>
                <a:spcPct val="150000"/>
              </a:lnSpc>
              <a:spcBef>
                <a:spcPct val="20000"/>
              </a:spcBef>
              <a:buClr>
                <a:schemeClr val="folHlink"/>
              </a:buClr>
              <a:buSzPct val="70000"/>
              <a:buFont typeface="Arial" charset="0"/>
              <a:buChar char="•"/>
            </a:pPr>
            <a:r>
              <a:rPr lang="en-US" sz="2700">
                <a:latin typeface="Comic Sans MS" pitchFamily="66" charset="0"/>
              </a:rPr>
              <a:t>Ultra-low power consumption</a:t>
            </a:r>
          </a:p>
          <a:p>
            <a:pPr marL="342900" indent="-342900">
              <a:lnSpc>
                <a:spcPct val="150000"/>
              </a:lnSpc>
              <a:spcBef>
                <a:spcPct val="20000"/>
              </a:spcBef>
              <a:buClr>
                <a:schemeClr val="folHlink"/>
              </a:buClr>
              <a:buSzPct val="70000"/>
              <a:buFont typeface="Arial" charset="0"/>
              <a:buChar char="•"/>
            </a:pPr>
            <a:r>
              <a:rPr lang="en-US" sz="2700">
                <a:latin typeface="Comic Sans MS" pitchFamily="66" charset="0"/>
              </a:rPr>
              <a:t>Long battery life</a:t>
            </a:r>
          </a:p>
          <a:p>
            <a:pPr marL="342900" indent="-342900">
              <a:lnSpc>
                <a:spcPct val="150000"/>
              </a:lnSpc>
              <a:spcBef>
                <a:spcPct val="20000"/>
              </a:spcBef>
              <a:buClr>
                <a:schemeClr val="folHlink"/>
              </a:buClr>
              <a:buSzPct val="70000"/>
              <a:buFont typeface="Arial" charset="0"/>
              <a:buChar char="•"/>
            </a:pPr>
            <a:r>
              <a:rPr lang="en-US" sz="2700">
                <a:latin typeface="Comic Sans MS" pitchFamily="66" charset="0"/>
              </a:rPr>
              <a:t>Small chip size</a:t>
            </a:r>
          </a:p>
          <a:p>
            <a:pPr marL="342900" indent="-342900">
              <a:lnSpc>
                <a:spcPct val="150000"/>
              </a:lnSpc>
              <a:spcBef>
                <a:spcPct val="20000"/>
              </a:spcBef>
              <a:buClr>
                <a:schemeClr val="folHlink"/>
              </a:buClr>
              <a:buSzPct val="70000"/>
              <a:buFont typeface="Arial" charset="0"/>
              <a:buChar char="•"/>
            </a:pPr>
            <a:r>
              <a:rPr lang="en-US" sz="2700">
                <a:latin typeface="Comic Sans MS" pitchFamily="66" charset="0"/>
              </a:rPr>
              <a:t>10 times more energy efficient than Bluetooth</a:t>
            </a:r>
          </a:p>
          <a:p>
            <a:pPr marL="342900" indent="-342900">
              <a:lnSpc>
                <a:spcPct val="150000"/>
              </a:lnSpc>
              <a:spcBef>
                <a:spcPct val="20000"/>
              </a:spcBef>
              <a:buClr>
                <a:schemeClr val="folHlink"/>
              </a:buClr>
              <a:buSzPct val="70000"/>
              <a:buFont typeface="Arial" charset="0"/>
              <a:buChar char="•"/>
            </a:pPr>
            <a:r>
              <a:rPr lang="en-US" sz="2700">
                <a:latin typeface="Comic Sans MS" pitchFamily="66" charset="0"/>
              </a:rPr>
              <a:t>Inexpensive implementation </a:t>
            </a:r>
          </a:p>
          <a:p>
            <a:pPr marL="342900" indent="-342900">
              <a:lnSpc>
                <a:spcPct val="150000"/>
              </a:lnSpc>
              <a:spcBef>
                <a:spcPct val="20000"/>
              </a:spcBef>
              <a:buClr>
                <a:schemeClr val="folHlink"/>
              </a:buClr>
              <a:buSzPct val="70000"/>
              <a:buFont typeface="Arial" charset="0"/>
              <a:buChar char="•"/>
            </a:pPr>
            <a:r>
              <a:rPr lang="en-US" sz="2700">
                <a:latin typeface="Comic Sans MS" pitchFamily="66" charset="0"/>
              </a:rPr>
              <a:t>Easily integrated with Bluetooth solutions</a:t>
            </a:r>
          </a:p>
        </p:txBody>
      </p:sp>
      <p:sp>
        <p:nvSpPr>
          <p:cNvPr id="26628"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8C3CCEA0-E014-4F56-96CB-7D948D55945E}" type="slidenum">
              <a:rPr lang="en-US" sz="1200" smtClean="0"/>
              <a:pPr/>
              <a:t>18</a:t>
            </a:fld>
            <a:endParaRPr lang="en-US" sz="120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ChangeArrowheads="1"/>
          </p:cNvSpPr>
          <p:nvPr/>
        </p:nvSpPr>
        <p:spPr bwMode="auto">
          <a:xfrm>
            <a:off x="0" y="0"/>
            <a:ext cx="9144000" cy="868363"/>
          </a:xfrm>
          <a:prstGeom prst="rect">
            <a:avLst/>
          </a:prstGeom>
          <a:noFill/>
          <a:ln w="9525">
            <a:noFill/>
            <a:miter lim="800000"/>
            <a:headEnd/>
            <a:tailEnd/>
          </a:ln>
          <a:effectLst/>
        </p:spPr>
        <p:txBody>
          <a:bodyPr anchor="ctr"/>
          <a:lstStyle/>
          <a:p>
            <a:pPr algn="ctr" fontAlgn="auto">
              <a:spcBef>
                <a:spcPts val="0"/>
              </a:spcBef>
              <a:spcAft>
                <a:spcPts val="0"/>
              </a:spcAft>
              <a:defRPr/>
            </a:pPr>
            <a:r>
              <a:rPr lang="en-US" sz="3800" b="1" i="1" u="sng" dirty="0">
                <a:solidFill>
                  <a:schemeClr val="tx2"/>
                </a:solidFill>
                <a:effectLst>
                  <a:outerShdw blurRad="38100" dist="38100" dir="2700000" algn="tl">
                    <a:srgbClr val="C0C0C0"/>
                  </a:outerShdw>
                </a:effectLst>
                <a:latin typeface="Times New Roman" pitchFamily="18" charset="0"/>
                <a:cs typeface="Times New Roman" pitchFamily="18" charset="0"/>
              </a:rPr>
              <a:t>Disadvantages:</a:t>
            </a:r>
          </a:p>
        </p:txBody>
      </p:sp>
      <p:sp>
        <p:nvSpPr>
          <p:cNvPr id="27651" name="Rectangle 5"/>
          <p:cNvSpPr>
            <a:spLocks noChangeArrowheads="1"/>
          </p:cNvSpPr>
          <p:nvPr/>
        </p:nvSpPr>
        <p:spPr bwMode="auto">
          <a:xfrm>
            <a:off x="468313" y="1219200"/>
            <a:ext cx="8229600" cy="4495800"/>
          </a:xfrm>
          <a:prstGeom prst="rect">
            <a:avLst/>
          </a:prstGeom>
          <a:noFill/>
          <a:ln w="9525">
            <a:noFill/>
            <a:miter lim="800000"/>
            <a:headEnd/>
            <a:tailEnd/>
          </a:ln>
        </p:spPr>
        <p:txBody>
          <a:bodyPr/>
          <a:lstStyle/>
          <a:p>
            <a:pPr marL="342900" indent="-342900">
              <a:lnSpc>
                <a:spcPct val="150000"/>
              </a:lnSpc>
              <a:spcBef>
                <a:spcPct val="20000"/>
              </a:spcBef>
              <a:buClr>
                <a:schemeClr val="folHlink"/>
              </a:buClr>
              <a:buSzPct val="70000"/>
              <a:buFont typeface="Arial" charset="0"/>
              <a:buChar char="•"/>
            </a:pPr>
            <a:r>
              <a:rPr lang="en-US" sz="2700">
                <a:latin typeface="Comic Sans MS" pitchFamily="66" charset="0"/>
              </a:rPr>
              <a:t>Data transmission is very slow, i.e. only 1Megabit per second</a:t>
            </a:r>
          </a:p>
          <a:p>
            <a:pPr marL="342900" indent="-342900">
              <a:lnSpc>
                <a:spcPct val="150000"/>
              </a:lnSpc>
              <a:spcBef>
                <a:spcPct val="20000"/>
              </a:spcBef>
              <a:buClr>
                <a:schemeClr val="folHlink"/>
              </a:buClr>
              <a:buSzPct val="70000"/>
              <a:buFont typeface="Arial" charset="0"/>
              <a:buChar char="•"/>
            </a:pPr>
            <a:r>
              <a:rPr lang="en-US" sz="2700">
                <a:latin typeface="Comic Sans MS" pitchFamily="66" charset="0"/>
              </a:rPr>
              <a:t>Cannot be used in high bandwidth required applications</a:t>
            </a:r>
          </a:p>
        </p:txBody>
      </p:sp>
      <p:sp>
        <p:nvSpPr>
          <p:cNvPr id="27652"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315D3BF-A1A1-44D2-B932-CDD37FF358F8}" type="slidenum">
              <a:rPr lang="en-US" sz="1200" smtClean="0"/>
              <a:pPr/>
              <a:t>19</a:t>
            </a:fld>
            <a:endParaRPr lang="en-US" sz="120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3"/>
          <p:cNvSpPr>
            <a:spLocks noGrp="1"/>
          </p:cNvSpPr>
          <p:nvPr>
            <p:ph idx="1"/>
          </p:nvPr>
        </p:nvSpPr>
        <p:spPr>
          <a:xfrm>
            <a:off x="533400" y="1143000"/>
            <a:ext cx="8229600" cy="3810000"/>
          </a:xfrm>
        </p:spPr>
        <p:txBody>
          <a:bodyPr/>
          <a:lstStyle/>
          <a:p>
            <a:pPr eaLnBrk="1" hangingPunct="1">
              <a:buFont typeface="Arial" charset="0"/>
              <a:buChar char="•"/>
            </a:pPr>
            <a:r>
              <a:rPr lang="en-US" smtClean="0">
                <a:solidFill>
                  <a:schemeClr val="tx2"/>
                </a:solidFill>
                <a:latin typeface="Comic Sans MS" pitchFamily="66" charset="0"/>
              </a:rPr>
              <a:t>Various Wireless Technologies</a:t>
            </a:r>
          </a:p>
          <a:p>
            <a:pPr eaLnBrk="1" hangingPunct="1">
              <a:buFont typeface="Arial" charset="0"/>
              <a:buChar char="•"/>
            </a:pPr>
            <a:r>
              <a:rPr lang="en-US" smtClean="0">
                <a:solidFill>
                  <a:schemeClr val="tx2"/>
                </a:solidFill>
                <a:latin typeface="Comic Sans MS" pitchFamily="66" charset="0"/>
              </a:rPr>
              <a:t>What is Wibree?</a:t>
            </a:r>
          </a:p>
          <a:p>
            <a:pPr eaLnBrk="1" hangingPunct="1">
              <a:buFont typeface="Arial" charset="0"/>
              <a:buChar char="•"/>
            </a:pPr>
            <a:r>
              <a:rPr lang="en-US" smtClean="0">
                <a:solidFill>
                  <a:schemeClr val="tx2"/>
                </a:solidFill>
                <a:latin typeface="Comic Sans MS" pitchFamily="66" charset="0"/>
              </a:rPr>
              <a:t> Specification</a:t>
            </a:r>
          </a:p>
          <a:p>
            <a:pPr eaLnBrk="1" hangingPunct="1">
              <a:buFont typeface="Arial" charset="0"/>
              <a:buChar char="•"/>
            </a:pPr>
            <a:r>
              <a:rPr lang="en-US" smtClean="0">
                <a:solidFill>
                  <a:schemeClr val="tx2"/>
                </a:solidFill>
                <a:latin typeface="Comic Sans MS" pitchFamily="66" charset="0"/>
              </a:rPr>
              <a:t>Why is Wibree needed?</a:t>
            </a:r>
          </a:p>
          <a:p>
            <a:pPr eaLnBrk="1" hangingPunct="1">
              <a:buFont typeface="Arial" charset="0"/>
              <a:buChar char="•"/>
            </a:pPr>
            <a:r>
              <a:rPr lang="en-US" smtClean="0">
                <a:solidFill>
                  <a:schemeClr val="tx2"/>
                </a:solidFill>
                <a:latin typeface="Comic Sans MS" pitchFamily="66" charset="0"/>
              </a:rPr>
              <a:t>Wibree implementations</a:t>
            </a:r>
          </a:p>
          <a:p>
            <a:pPr eaLnBrk="1" hangingPunct="1">
              <a:buFont typeface="Arial" charset="0"/>
              <a:buChar char="•"/>
            </a:pPr>
            <a:r>
              <a:rPr lang="en-US" smtClean="0">
                <a:solidFill>
                  <a:schemeClr val="tx2"/>
                </a:solidFill>
                <a:latin typeface="Comic Sans MS" pitchFamily="66" charset="0"/>
              </a:rPr>
              <a:t>Wibree and Bluetooth comparison</a:t>
            </a:r>
          </a:p>
          <a:p>
            <a:pPr eaLnBrk="1" hangingPunct="1">
              <a:buFont typeface="Arial" charset="0"/>
              <a:buChar char="•"/>
            </a:pPr>
            <a:r>
              <a:rPr lang="en-US" smtClean="0">
                <a:solidFill>
                  <a:schemeClr val="tx2"/>
                </a:solidFill>
                <a:latin typeface="Comic Sans MS" pitchFamily="66" charset="0"/>
              </a:rPr>
              <a:t>Applications</a:t>
            </a:r>
          </a:p>
          <a:p>
            <a:pPr eaLnBrk="1" hangingPunct="1">
              <a:buFont typeface="Arial" charset="0"/>
              <a:buChar char="•"/>
            </a:pPr>
            <a:r>
              <a:rPr lang="en-US" smtClean="0">
                <a:solidFill>
                  <a:schemeClr val="tx2"/>
                </a:solidFill>
                <a:latin typeface="Comic Sans MS" pitchFamily="66" charset="0"/>
              </a:rPr>
              <a:t>Advantages and Disadvantages</a:t>
            </a:r>
          </a:p>
        </p:txBody>
      </p:sp>
      <p:sp>
        <p:nvSpPr>
          <p:cNvPr id="8194" name="Title 2"/>
          <p:cNvSpPr>
            <a:spLocks noGrp="1"/>
          </p:cNvSpPr>
          <p:nvPr>
            <p:ph type="title"/>
          </p:nvPr>
        </p:nvSpPr>
        <p:spPr>
          <a:xfrm>
            <a:off x="0" y="76200"/>
            <a:ext cx="9144000" cy="914400"/>
          </a:xfrm>
        </p:spPr>
        <p:txBody>
          <a:bodyPr/>
          <a:lstStyle/>
          <a:p>
            <a:pPr algn="ctr" eaLnBrk="1" fontAlgn="auto" hangingPunct="1">
              <a:spcAft>
                <a:spcPts val="0"/>
              </a:spcAft>
              <a:defRPr/>
            </a:pPr>
            <a:r>
              <a:rPr lang="en-US" sz="3800" i="1" u="sng" dirty="0" smtClean="0">
                <a:latin typeface="Times New Roman" pitchFamily="18" charset="0"/>
                <a:cs typeface="Times New Roman" pitchFamily="18" charset="0"/>
              </a:rPr>
              <a:t>CONTENTS</a:t>
            </a:r>
          </a:p>
        </p:txBody>
      </p:sp>
      <p:sp>
        <p:nvSpPr>
          <p:cNvPr id="10244"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EA0DB3BC-EE50-48F0-9503-16FBDE16C0CB}" type="slidenum">
              <a:rPr lang="en-US" sz="1400" smtClean="0"/>
              <a:pPr/>
              <a:t>2</a:t>
            </a:fld>
            <a:endParaRPr lang="en-US" sz="14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0" y="0"/>
            <a:ext cx="9144000" cy="671513"/>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sz="3800" b="1" i="1" u="sng" dirty="0">
                <a:solidFill>
                  <a:schemeClr val="tx2"/>
                </a:solidFill>
                <a:effectLst>
                  <a:outerShdw blurRad="38100" dist="38100" dir="2700000" algn="tl">
                    <a:srgbClr val="C0C0C0"/>
                  </a:outerShdw>
                </a:effectLst>
                <a:latin typeface="Times New Roman" pitchFamily="18" charset="0"/>
                <a:cs typeface="Times New Roman" pitchFamily="18" charset="0"/>
              </a:rPr>
              <a:t>Future With  WIBREE</a:t>
            </a:r>
          </a:p>
        </p:txBody>
      </p:sp>
      <p:pic>
        <p:nvPicPr>
          <p:cNvPr id="28675" name="Picture 3" descr="pg_151"/>
          <p:cNvPicPr>
            <a:picLocks noChangeAspect="1" noChangeArrowheads="1"/>
          </p:cNvPicPr>
          <p:nvPr/>
        </p:nvPicPr>
        <p:blipFill>
          <a:blip r:embed="rId3" cstate="print"/>
          <a:srcRect/>
          <a:stretch>
            <a:fillRect/>
          </a:stretch>
        </p:blipFill>
        <p:spPr bwMode="auto">
          <a:xfrm>
            <a:off x="4038600" y="4267200"/>
            <a:ext cx="5105400" cy="2590800"/>
          </a:xfrm>
          <a:prstGeom prst="rect">
            <a:avLst/>
          </a:prstGeom>
          <a:noFill/>
          <a:ln w="9525">
            <a:noFill/>
            <a:miter lim="800000"/>
            <a:headEnd/>
            <a:tailEnd/>
          </a:ln>
        </p:spPr>
      </p:pic>
      <p:sp>
        <p:nvSpPr>
          <p:cNvPr id="28676" name="Text Box 6"/>
          <p:cNvSpPr txBox="1">
            <a:spLocks noChangeArrowheads="1"/>
          </p:cNvSpPr>
          <p:nvPr/>
        </p:nvSpPr>
        <p:spPr bwMode="auto">
          <a:xfrm>
            <a:off x="228600" y="762000"/>
            <a:ext cx="8915400" cy="508000"/>
          </a:xfrm>
          <a:prstGeom prst="rect">
            <a:avLst/>
          </a:prstGeom>
          <a:noFill/>
          <a:ln w="9525">
            <a:noFill/>
            <a:miter lim="800000"/>
            <a:headEnd/>
            <a:tailEnd/>
          </a:ln>
        </p:spPr>
        <p:txBody>
          <a:bodyPr>
            <a:spAutoFit/>
          </a:bodyPr>
          <a:lstStyle/>
          <a:p>
            <a:pPr>
              <a:spcBef>
                <a:spcPct val="50000"/>
              </a:spcBef>
            </a:pPr>
            <a:r>
              <a:rPr lang="en-US" sz="2700">
                <a:solidFill>
                  <a:schemeClr val="tx2"/>
                </a:solidFill>
                <a:latin typeface="Comic Sans MS" pitchFamily="66" charset="0"/>
              </a:rPr>
              <a:t>	</a:t>
            </a:r>
          </a:p>
        </p:txBody>
      </p:sp>
      <p:sp>
        <p:nvSpPr>
          <p:cNvPr id="28677" name="TextBox 5"/>
          <p:cNvSpPr txBox="1">
            <a:spLocks noChangeArrowheads="1"/>
          </p:cNvSpPr>
          <p:nvPr/>
        </p:nvSpPr>
        <p:spPr bwMode="auto">
          <a:xfrm>
            <a:off x="0" y="1371600"/>
            <a:ext cx="8839200" cy="2586038"/>
          </a:xfrm>
          <a:prstGeom prst="rect">
            <a:avLst/>
          </a:prstGeom>
          <a:noFill/>
          <a:ln w="9525">
            <a:noFill/>
            <a:miter lim="800000"/>
            <a:headEnd/>
            <a:tailEnd/>
          </a:ln>
        </p:spPr>
        <p:txBody>
          <a:bodyPr>
            <a:spAutoFit/>
          </a:bodyPr>
          <a:lstStyle/>
          <a:p>
            <a:r>
              <a:rPr lang="en-US" sz="2700" b="1">
                <a:solidFill>
                  <a:schemeClr val="tx2"/>
                </a:solidFill>
                <a:latin typeface="Comic Sans MS" pitchFamily="66" charset="0"/>
                <a:cs typeface="Times New Roman" pitchFamily="18" charset="0"/>
              </a:rPr>
              <a:t>          µBlue </a:t>
            </a:r>
            <a:r>
              <a:rPr lang="en-US" sz="2700">
                <a:solidFill>
                  <a:schemeClr val="tx2"/>
                </a:solidFill>
                <a:latin typeface="Comic Sans MS" pitchFamily="66" charset="0"/>
                <a:cs typeface="Times New Roman" pitchFamily="18" charset="0"/>
              </a:rPr>
              <a:t>is the upcoming Bluetooth low energy solution range from Nordic Semiconductor. It will bring Bluetooth wireless connectivity to portable devices running on small but standard coin cell (watch) batteries and support battery lifetimes from months to years, depending on the application</a:t>
            </a:r>
          </a:p>
        </p:txBody>
      </p:sp>
      <p:sp>
        <p:nvSpPr>
          <p:cNvPr id="28678" name="Slide Number Placeholder 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B2607E13-B0B8-49FE-B790-2F1B80086A92}" type="slidenum">
              <a:rPr lang="en-US" sz="1200" smtClean="0"/>
              <a:pPr/>
              <a:t>20</a:t>
            </a:fld>
            <a:endParaRPr lang="en-US" sz="120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2"/>
          <p:cNvSpPr>
            <a:spLocks noGrp="1"/>
          </p:cNvSpPr>
          <p:nvPr>
            <p:ph idx="1"/>
          </p:nvPr>
        </p:nvSpPr>
        <p:spPr>
          <a:xfrm>
            <a:off x="228600" y="1219200"/>
            <a:ext cx="8686800" cy="4525963"/>
          </a:xfrm>
        </p:spPr>
        <p:txBody>
          <a:bodyPr/>
          <a:lstStyle/>
          <a:p>
            <a:pPr eaLnBrk="1" hangingPunct="1">
              <a:buFont typeface="Wingdings 2" pitchFamily="18" charset="2"/>
              <a:buNone/>
            </a:pPr>
            <a:r>
              <a:rPr lang="en-US" smtClean="0">
                <a:solidFill>
                  <a:schemeClr val="tx2"/>
                </a:solidFill>
                <a:latin typeface="Comic Sans MS" pitchFamily="66" charset="0"/>
                <a:cs typeface="Times New Roman" pitchFamily="18" charset="0"/>
              </a:rPr>
              <a:t>		Taking all of these factors together, Wibree has the potential to transform consumer devices. </a:t>
            </a:r>
          </a:p>
          <a:p>
            <a:pPr eaLnBrk="1" hangingPunct="1">
              <a:buFont typeface="Wingdings 2" pitchFamily="18" charset="2"/>
              <a:buNone/>
            </a:pPr>
            <a:r>
              <a:rPr lang="en-US" smtClean="0">
                <a:solidFill>
                  <a:schemeClr val="tx2"/>
                </a:solidFill>
                <a:latin typeface="Comic Sans MS" pitchFamily="66" charset="0"/>
                <a:cs typeface="Times New Roman" pitchFamily="18" charset="0"/>
              </a:rPr>
              <a:t>		It will solve the technology and monitoring issues that are currently hindering the adoption of wireless healthcare services and enable a whole new generation of lifestyle, monitoring and safety products.</a:t>
            </a:r>
          </a:p>
          <a:p>
            <a:pPr eaLnBrk="1" hangingPunct="1">
              <a:buFont typeface="Wingdings 2" pitchFamily="18" charset="2"/>
              <a:buNone/>
            </a:pPr>
            <a:r>
              <a:rPr lang="en-US" smtClean="0">
                <a:solidFill>
                  <a:schemeClr val="tx2"/>
                </a:solidFill>
                <a:latin typeface="Comic Sans MS" pitchFamily="66" charset="0"/>
                <a:cs typeface="Times New Roman" pitchFamily="18" charset="0"/>
              </a:rPr>
              <a:t>		</a:t>
            </a:r>
          </a:p>
        </p:txBody>
      </p:sp>
      <p:sp>
        <p:nvSpPr>
          <p:cNvPr id="25602" name="Title 1"/>
          <p:cNvSpPr>
            <a:spLocks noGrp="1"/>
          </p:cNvSpPr>
          <p:nvPr>
            <p:ph type="title"/>
          </p:nvPr>
        </p:nvSpPr>
        <p:spPr>
          <a:xfrm>
            <a:off x="0" y="0"/>
            <a:ext cx="9144000" cy="914400"/>
          </a:xfrm>
        </p:spPr>
        <p:txBody>
          <a:bodyPr/>
          <a:lstStyle/>
          <a:p>
            <a:pPr algn="ctr" eaLnBrk="1" fontAlgn="auto" hangingPunct="1">
              <a:spcAft>
                <a:spcPts val="0"/>
              </a:spcAft>
              <a:defRPr/>
            </a:pPr>
            <a:r>
              <a:rPr lang="en-US" sz="3800" i="1" u="sng" dirty="0" smtClean="0">
                <a:latin typeface="Times New Roman" pitchFamily="18" charset="0"/>
                <a:cs typeface="Times New Roman" pitchFamily="18" charset="0"/>
              </a:rPr>
              <a:t>Conclusion</a:t>
            </a:r>
          </a:p>
        </p:txBody>
      </p:sp>
      <p:sp>
        <p:nvSpPr>
          <p:cNvPr id="29700"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D856631D-D3F5-4C6B-86F4-8F3E9CCE6476}" type="slidenum">
              <a:rPr lang="en-US" sz="1200" smtClean="0"/>
              <a:pPr/>
              <a:t>21</a:t>
            </a:fld>
            <a:endParaRPr lang="en-US" sz="12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idx="1"/>
          </p:nvPr>
        </p:nvSpPr>
        <p:spPr>
          <a:xfrm>
            <a:off x="457200" y="1481138"/>
            <a:ext cx="8229600" cy="2252662"/>
          </a:xfrm>
        </p:spPr>
        <p:txBody>
          <a:bodyPr rtlCol="0">
            <a:normAutofit/>
          </a:bodyPr>
          <a:lstStyle/>
          <a:p>
            <a:pPr marL="274320" indent="-274320" eaLnBrk="1" fontAlgn="auto" hangingPunct="1">
              <a:spcBef>
                <a:spcPts val="580"/>
              </a:spcBef>
              <a:spcAft>
                <a:spcPts val="0"/>
              </a:spcAft>
              <a:buFont typeface="Wingdings 3"/>
              <a:buNone/>
              <a:defRPr/>
            </a:pPr>
            <a:r>
              <a:rPr lang="en-US" dirty="0" smtClean="0">
                <a:effectLst>
                  <a:outerShdw blurRad="38100" dist="38100" dir="2700000" algn="tl">
                    <a:srgbClr val="C0C0C0"/>
                  </a:outerShdw>
                </a:effectLst>
                <a:latin typeface="Comic Sans MS" pitchFamily="66" charset="0"/>
              </a:rPr>
              <a:t>References </a:t>
            </a:r>
            <a:r>
              <a:rPr lang="en-US" dirty="0" smtClean="0">
                <a:latin typeface="Comic Sans MS" pitchFamily="66" charset="0"/>
              </a:rPr>
              <a:t>:   </a:t>
            </a:r>
            <a:r>
              <a:rPr lang="en-US" dirty="0" smtClean="0">
                <a:solidFill>
                  <a:schemeClr val="tx2"/>
                </a:solidFill>
                <a:latin typeface="Comic Sans MS" pitchFamily="66" charset="0"/>
                <a:hlinkClick r:id="rId3"/>
              </a:rPr>
              <a:t>www.ieeexplore.org</a:t>
            </a:r>
            <a:r>
              <a:rPr lang="en-US" dirty="0" smtClean="0">
                <a:solidFill>
                  <a:schemeClr val="tx2"/>
                </a:solidFill>
                <a:latin typeface="Comic Sans MS" pitchFamily="66" charset="0"/>
              </a:rPr>
              <a:t>                                                                                                                                                           </a:t>
            </a:r>
          </a:p>
          <a:p>
            <a:pPr marL="274320" indent="-274320" eaLnBrk="1" fontAlgn="auto" hangingPunct="1">
              <a:spcBef>
                <a:spcPts val="580"/>
              </a:spcBef>
              <a:spcAft>
                <a:spcPts val="0"/>
              </a:spcAft>
              <a:buFontTx/>
              <a:buNone/>
              <a:defRPr/>
            </a:pPr>
            <a:r>
              <a:rPr lang="en-US" dirty="0" smtClean="0">
                <a:solidFill>
                  <a:schemeClr val="tx2"/>
                </a:solidFill>
                <a:latin typeface="Comic Sans MS" pitchFamily="66" charset="0"/>
              </a:rPr>
              <a:t>                       </a:t>
            </a:r>
            <a:r>
              <a:rPr lang="en-US" dirty="0" smtClean="0">
                <a:solidFill>
                  <a:schemeClr val="tx2"/>
                </a:solidFill>
                <a:latin typeface="Comic Sans MS" pitchFamily="66" charset="0"/>
                <a:hlinkClick r:id="rId4"/>
              </a:rPr>
              <a:t>www.ezurio.com</a:t>
            </a:r>
            <a:r>
              <a:rPr lang="en-US" dirty="0" smtClean="0">
                <a:solidFill>
                  <a:schemeClr val="tx2"/>
                </a:solidFill>
                <a:latin typeface="Comic Sans MS" pitchFamily="66" charset="0"/>
              </a:rPr>
              <a:t> </a:t>
            </a:r>
          </a:p>
          <a:p>
            <a:pPr marL="274320" indent="-274320" eaLnBrk="1" fontAlgn="auto" hangingPunct="1">
              <a:spcBef>
                <a:spcPts val="580"/>
              </a:spcBef>
              <a:spcAft>
                <a:spcPts val="0"/>
              </a:spcAft>
              <a:buFontTx/>
              <a:buNone/>
              <a:defRPr/>
            </a:pPr>
            <a:r>
              <a:rPr lang="en-US" dirty="0" smtClean="0">
                <a:solidFill>
                  <a:schemeClr val="tx2"/>
                </a:solidFill>
                <a:latin typeface="Comic Sans MS" pitchFamily="66" charset="0"/>
              </a:rPr>
              <a:t>                       </a:t>
            </a:r>
            <a:r>
              <a:rPr lang="en-US" dirty="0" smtClean="0">
                <a:solidFill>
                  <a:schemeClr val="tx2"/>
                </a:solidFill>
                <a:latin typeface="Comic Sans MS" pitchFamily="66" charset="0"/>
                <a:hlinkClick r:id="rId5"/>
              </a:rPr>
              <a:t>www.wibree.com</a:t>
            </a:r>
            <a:r>
              <a:rPr lang="en-US" dirty="0" smtClean="0">
                <a:solidFill>
                  <a:schemeClr val="tx2"/>
                </a:solidFill>
                <a:latin typeface="Comic Sans MS" pitchFamily="66" charset="0"/>
              </a:rPr>
              <a:t> </a:t>
            </a:r>
          </a:p>
          <a:p>
            <a:pPr marL="274320" indent="-274320" eaLnBrk="1" fontAlgn="auto" hangingPunct="1">
              <a:spcBef>
                <a:spcPts val="580"/>
              </a:spcBef>
              <a:spcAft>
                <a:spcPts val="0"/>
              </a:spcAft>
              <a:buFontTx/>
              <a:buNone/>
              <a:defRPr/>
            </a:pPr>
            <a:r>
              <a:rPr lang="en-US" dirty="0" smtClean="0">
                <a:solidFill>
                  <a:schemeClr val="tx2"/>
                </a:solidFill>
                <a:latin typeface="Comic Sans MS" pitchFamily="66" charset="0"/>
              </a:rPr>
              <a:t>                       </a:t>
            </a:r>
            <a:r>
              <a:rPr lang="en-US" dirty="0" smtClean="0">
                <a:solidFill>
                  <a:schemeClr val="tx2"/>
                </a:solidFill>
                <a:latin typeface="Comic Sans MS" pitchFamily="66" charset="0"/>
                <a:hlinkClick r:id="rId6"/>
              </a:rPr>
              <a:t>www.bluetooth.com</a:t>
            </a:r>
            <a:r>
              <a:rPr lang="en-US" dirty="0" smtClean="0">
                <a:solidFill>
                  <a:schemeClr val="tx2"/>
                </a:solidFill>
                <a:latin typeface="Comic Sans MS" pitchFamily="66" charset="0"/>
              </a:rPr>
              <a:t> </a:t>
            </a:r>
          </a:p>
        </p:txBody>
      </p:sp>
      <p:sp>
        <p:nvSpPr>
          <p:cNvPr id="88066" name="Rectangle 2"/>
          <p:cNvSpPr>
            <a:spLocks noGrp="1" noChangeArrowheads="1"/>
          </p:cNvSpPr>
          <p:nvPr>
            <p:ph type="title"/>
          </p:nvPr>
        </p:nvSpPr>
        <p:spPr>
          <a:xfrm>
            <a:off x="0" y="0"/>
            <a:ext cx="9144000" cy="838200"/>
          </a:xfrm>
        </p:spPr>
        <p:txBody>
          <a:bodyPr/>
          <a:lstStyle/>
          <a:p>
            <a:pPr algn="ctr" eaLnBrk="1" fontAlgn="auto" hangingPunct="1">
              <a:spcAft>
                <a:spcPts val="0"/>
              </a:spcAft>
              <a:defRPr/>
            </a:pPr>
            <a:r>
              <a:rPr lang="en-US" sz="3700" i="1" u="sng" dirty="0" smtClean="0">
                <a:effectLst>
                  <a:outerShdw blurRad="38100" dist="38100" dir="2700000" algn="tl">
                    <a:srgbClr val="C0C0C0"/>
                  </a:outerShdw>
                </a:effectLst>
                <a:latin typeface="Times New Roman" pitchFamily="18" charset="0"/>
                <a:cs typeface="Times New Roman" pitchFamily="18" charset="0"/>
              </a:rPr>
              <a:t>SOURCES</a:t>
            </a:r>
          </a:p>
        </p:txBody>
      </p:sp>
      <p:sp>
        <p:nvSpPr>
          <p:cNvPr id="30724"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74B876EE-5B60-4ED1-9C64-594FE14FED78}" type="slidenum">
              <a:rPr lang="en-US" sz="1200" smtClean="0"/>
              <a:pPr/>
              <a:t>22</a:t>
            </a:fld>
            <a:endParaRPr lang="en-US" sz="12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3"/>
          <p:cNvSpPr>
            <a:spLocks noGrp="1"/>
          </p:cNvSpPr>
          <p:nvPr>
            <p:ph type="title"/>
          </p:nvPr>
        </p:nvSpPr>
        <p:spPr>
          <a:xfrm>
            <a:off x="533400" y="2438400"/>
            <a:ext cx="7772400" cy="1143000"/>
          </a:xfrm>
        </p:spPr>
        <p:txBody>
          <a:bodyPr/>
          <a:lstStyle/>
          <a:p>
            <a:pPr algn="ctr" eaLnBrk="1" fontAlgn="auto" hangingPunct="1">
              <a:spcAft>
                <a:spcPts val="0"/>
              </a:spcAft>
              <a:defRPr/>
            </a:pPr>
            <a:r>
              <a:rPr lang="en-US" sz="6600" i="1" u="sng" dirty="0" smtClean="0">
                <a:latin typeface="Times New Roman" pitchFamily="18" charset="0"/>
                <a:cs typeface="Times New Roman" pitchFamily="18" charset="0"/>
              </a:rPr>
              <a:t>THANK YOU</a:t>
            </a:r>
          </a:p>
        </p:txBody>
      </p:sp>
      <p:sp>
        <p:nvSpPr>
          <p:cNvPr id="31747" name="Slide Number Placeholder 2"/>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C01A617-C17F-40C2-A2FA-E50521769BE3}" type="slidenum">
              <a:rPr lang="en-US" smtClean="0"/>
              <a:pPr/>
              <a:t>23</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a:normAutofit lnSpcReduction="10000"/>
          </a:bodyPr>
          <a:lstStyle/>
          <a:p>
            <a:pPr marL="365760" indent="-256032" eaLnBrk="1" fontAlgn="auto" hangingPunct="1">
              <a:lnSpc>
                <a:spcPct val="115000"/>
              </a:lnSpc>
              <a:spcAft>
                <a:spcPts val="0"/>
              </a:spcAft>
              <a:buFont typeface="Arial" pitchFamily="34" charset="0"/>
              <a:buChar char="•"/>
              <a:defRPr/>
            </a:pPr>
            <a:r>
              <a:rPr lang="en-US" dirty="0" smtClean="0">
                <a:solidFill>
                  <a:srgbClr val="F18933"/>
                </a:solidFill>
                <a:effectLst>
                  <a:outerShdw blurRad="38100" dist="38100" dir="2700000" algn="tl">
                    <a:srgbClr val="C0C0C0"/>
                  </a:outerShdw>
                </a:effectLst>
                <a:latin typeface="Comic Sans MS" pitchFamily="66" charset="0"/>
              </a:rPr>
              <a:t>Wi-Fi, Wi-max, Zigbee, Bluetooth</a:t>
            </a:r>
            <a:r>
              <a:rPr lang="en-US" dirty="0" smtClean="0">
                <a:solidFill>
                  <a:srgbClr val="E77B4B"/>
                </a:solidFill>
                <a:effectLst>
                  <a:outerShdw blurRad="38100" dist="38100" dir="2700000" algn="tl">
                    <a:srgbClr val="C0C0C0"/>
                  </a:outerShdw>
                </a:effectLst>
                <a:latin typeface="Comic Sans MS" pitchFamily="66" charset="0"/>
              </a:rPr>
              <a:t>…….</a:t>
            </a:r>
          </a:p>
          <a:p>
            <a:pPr marL="365760" indent="-256032" eaLnBrk="1" fontAlgn="auto" hangingPunct="1">
              <a:lnSpc>
                <a:spcPct val="115000"/>
              </a:lnSpc>
              <a:spcAft>
                <a:spcPts val="0"/>
              </a:spcAft>
              <a:buFont typeface="Arial" pitchFamily="34" charset="0"/>
              <a:buChar char="•"/>
              <a:defRPr/>
            </a:pPr>
            <a:r>
              <a:rPr lang="en-US" dirty="0" smtClean="0">
                <a:solidFill>
                  <a:srgbClr val="333333"/>
                </a:solidFill>
                <a:latin typeface="Comic Sans MS" pitchFamily="66" charset="0"/>
              </a:rPr>
              <a:t>These connect to large devices like mobile phones or personal computers. No other existing wireless technologies will connect with small button cell battery devices so effectively. </a:t>
            </a:r>
          </a:p>
          <a:p>
            <a:pPr marL="365760" indent="-256032" eaLnBrk="1" fontAlgn="auto" hangingPunct="1">
              <a:lnSpc>
                <a:spcPct val="115000"/>
              </a:lnSpc>
              <a:spcAft>
                <a:spcPts val="0"/>
              </a:spcAft>
              <a:buFont typeface="Arial" pitchFamily="34" charset="0"/>
              <a:buChar char="•"/>
              <a:defRPr/>
            </a:pPr>
            <a:r>
              <a:rPr lang="en-US" dirty="0" smtClean="0">
                <a:solidFill>
                  <a:srgbClr val="4D69DF"/>
                </a:solidFill>
                <a:effectLst>
                  <a:outerShdw blurRad="38100" dist="38100" dir="2700000" algn="tl">
                    <a:srgbClr val="C0C0C0"/>
                  </a:outerShdw>
                </a:effectLst>
                <a:latin typeface="Comic Sans MS" pitchFamily="66" charset="0"/>
              </a:rPr>
              <a:t>Nokia</a:t>
            </a:r>
            <a:r>
              <a:rPr lang="en-US" dirty="0" smtClean="0">
                <a:solidFill>
                  <a:srgbClr val="333333"/>
                </a:solidFill>
                <a:latin typeface="Comic Sans MS" pitchFamily="66" charset="0"/>
              </a:rPr>
              <a:t> introduced the new connectivity                                                                                     technology </a:t>
            </a:r>
            <a:r>
              <a:rPr lang="en-US" sz="3600" b="1" i="1" dirty="0" smtClean="0">
                <a:solidFill>
                  <a:srgbClr val="F18933"/>
                </a:solidFill>
                <a:effectLst>
                  <a:outerShdw blurRad="38100" dist="38100" dir="2700000" algn="tl">
                    <a:srgbClr val="C0C0C0"/>
                  </a:outerShdw>
                </a:effectLst>
                <a:latin typeface="Comic Sans MS" pitchFamily="66" charset="0"/>
              </a:rPr>
              <a:t>WIBREE</a:t>
            </a:r>
          </a:p>
          <a:p>
            <a:pPr marL="365760" indent="-256032" eaLnBrk="1" fontAlgn="auto" hangingPunct="1">
              <a:lnSpc>
                <a:spcPct val="115000"/>
              </a:lnSpc>
              <a:spcAft>
                <a:spcPts val="0"/>
              </a:spcAft>
              <a:buFont typeface="Arial" pitchFamily="34" charset="0"/>
              <a:buChar char="•"/>
              <a:defRPr/>
            </a:pPr>
            <a:r>
              <a:rPr lang="en-US" sz="2800" dirty="0" smtClean="0">
                <a:latin typeface="Comic Sans MS" pitchFamily="66" charset="0"/>
              </a:rPr>
              <a:t>Wibree is also known as </a:t>
            </a:r>
            <a:r>
              <a:rPr lang="en-US" sz="3600" b="1" i="1" dirty="0" smtClean="0">
                <a:solidFill>
                  <a:srgbClr val="F18933"/>
                </a:solidFill>
                <a:effectLst>
                  <a:outerShdw blurRad="38100" dist="38100" dir="2700000" algn="tl">
                    <a:srgbClr val="C0C0C0"/>
                  </a:outerShdw>
                </a:effectLst>
                <a:latin typeface="Comic Sans MS" pitchFamily="66" charset="0"/>
              </a:rPr>
              <a:t>Bluetooth Low Energy Technology</a:t>
            </a:r>
          </a:p>
          <a:p>
            <a:pPr marL="365760" indent="-256032" eaLnBrk="1" fontAlgn="auto" hangingPunct="1">
              <a:spcAft>
                <a:spcPts val="0"/>
              </a:spcAft>
              <a:buFont typeface="Wingdings 3"/>
              <a:buChar char=""/>
              <a:defRPr/>
            </a:pPr>
            <a:endParaRPr lang="en-US" dirty="0">
              <a:latin typeface="Comic Sans MS" pitchFamily="66" charset="0"/>
            </a:endParaRPr>
          </a:p>
        </p:txBody>
      </p:sp>
      <p:sp>
        <p:nvSpPr>
          <p:cNvPr id="2" name="Title 1"/>
          <p:cNvSpPr>
            <a:spLocks noGrp="1"/>
          </p:cNvSpPr>
          <p:nvPr>
            <p:ph type="title"/>
          </p:nvPr>
        </p:nvSpPr>
        <p:spPr>
          <a:xfrm>
            <a:off x="0" y="0"/>
            <a:ext cx="9144000" cy="1143000"/>
          </a:xfrm>
        </p:spPr>
        <p:txBody>
          <a:bodyPr>
            <a:noAutofit/>
          </a:bodyPr>
          <a:lstStyle/>
          <a:p>
            <a:pPr algn="ctr" eaLnBrk="1" fontAlgn="auto" hangingPunct="1">
              <a:spcAft>
                <a:spcPts val="0"/>
              </a:spcAft>
              <a:defRPr/>
            </a:pPr>
            <a:r>
              <a:rPr lang="en-US" sz="3800" i="1" u="sng" dirty="0" smtClean="0">
                <a:effectLst>
                  <a:outerShdw blurRad="38100" dist="38100" dir="2700000" algn="tl">
                    <a:srgbClr val="C0C0C0"/>
                  </a:outerShdw>
                </a:effectLst>
                <a:latin typeface="Times New Roman" pitchFamily="18" charset="0"/>
                <a:cs typeface="Times New Roman" pitchFamily="18" charset="0"/>
              </a:rPr>
              <a:t>This</a:t>
            </a:r>
            <a:r>
              <a:rPr lang="en-US" sz="3800" i="1" dirty="0" smtClean="0">
                <a:effectLst>
                  <a:outerShdw blurRad="38100" dist="38100" dir="2700000" algn="tl">
                    <a:srgbClr val="C0C0C0"/>
                  </a:outerShdw>
                </a:effectLst>
                <a:latin typeface="Times New Roman" pitchFamily="18" charset="0"/>
                <a:cs typeface="Times New Roman" pitchFamily="18" charset="0"/>
              </a:rPr>
              <a:t> </a:t>
            </a:r>
            <a:r>
              <a:rPr lang="en-US" sz="3800" i="1" u="sng" dirty="0" smtClean="0">
                <a:effectLst>
                  <a:outerShdw blurRad="38100" dist="38100" dir="2700000" algn="tl">
                    <a:srgbClr val="C0C0C0"/>
                  </a:outerShdw>
                </a:effectLst>
                <a:latin typeface="Times New Roman" pitchFamily="18" charset="0"/>
                <a:cs typeface="Times New Roman" pitchFamily="18" charset="0"/>
              </a:rPr>
              <a:t>Era’s</a:t>
            </a:r>
            <a:r>
              <a:rPr lang="en-US" sz="3800" i="1" dirty="0" smtClean="0">
                <a:effectLst>
                  <a:outerShdw blurRad="38100" dist="38100" dir="2700000" algn="tl">
                    <a:srgbClr val="C0C0C0"/>
                  </a:outerShdw>
                </a:effectLst>
                <a:latin typeface="Times New Roman" pitchFamily="18" charset="0"/>
                <a:cs typeface="Times New Roman" pitchFamily="18" charset="0"/>
              </a:rPr>
              <a:t> </a:t>
            </a:r>
            <a:r>
              <a:rPr lang="en-US" sz="3800" i="1" u="sng" dirty="0" smtClean="0">
                <a:effectLst>
                  <a:outerShdw blurRad="38100" dist="38100" dir="2700000" algn="tl">
                    <a:srgbClr val="C0C0C0"/>
                  </a:outerShdw>
                </a:effectLst>
                <a:latin typeface="Times New Roman" pitchFamily="18" charset="0"/>
                <a:cs typeface="Times New Roman" pitchFamily="18" charset="0"/>
              </a:rPr>
              <a:t> WIRELESS</a:t>
            </a:r>
            <a:r>
              <a:rPr lang="en-US" sz="3800" i="1" dirty="0" smtClean="0">
                <a:effectLst>
                  <a:outerShdw blurRad="38100" dist="38100" dir="2700000" algn="tl">
                    <a:srgbClr val="C0C0C0"/>
                  </a:outerShdw>
                </a:effectLst>
                <a:latin typeface="Times New Roman" pitchFamily="18" charset="0"/>
                <a:cs typeface="Times New Roman" pitchFamily="18" charset="0"/>
              </a:rPr>
              <a:t> </a:t>
            </a:r>
            <a:r>
              <a:rPr lang="en-US" sz="3800" i="1" u="sng" dirty="0" smtClean="0">
                <a:effectLst>
                  <a:outerShdw blurRad="38100" dist="38100" dir="2700000" algn="tl">
                    <a:srgbClr val="C0C0C0"/>
                  </a:outerShdw>
                </a:effectLst>
                <a:latin typeface="Times New Roman" pitchFamily="18" charset="0"/>
                <a:cs typeface="Times New Roman" pitchFamily="18" charset="0"/>
              </a:rPr>
              <a:t>connectivities……..</a:t>
            </a:r>
            <a:endParaRPr lang="en-US" sz="3800" i="1" dirty="0">
              <a:latin typeface="Times New Roman" pitchFamily="18" charset="0"/>
              <a:cs typeface="Times New Roman" pitchFamily="18" charset="0"/>
            </a:endParaRPr>
          </a:p>
        </p:txBody>
      </p:sp>
      <p:sp>
        <p:nvSpPr>
          <p:cNvPr id="11268"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24885644-FACE-4372-9EAA-EBE622D06C5C}" type="slidenum">
              <a:rPr lang="en-US" sz="1400" smtClean="0"/>
              <a:pPr/>
              <a:t>3</a:t>
            </a:fld>
            <a:endParaRPr lang="en-US" sz="14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3"/>
          <p:cNvSpPr>
            <a:spLocks noGrp="1"/>
          </p:cNvSpPr>
          <p:nvPr>
            <p:ph idx="1"/>
          </p:nvPr>
        </p:nvSpPr>
        <p:spPr>
          <a:xfrm>
            <a:off x="457200" y="990600"/>
            <a:ext cx="8229600" cy="4221163"/>
          </a:xfrm>
        </p:spPr>
        <p:txBody>
          <a:bodyPr/>
          <a:lstStyle/>
          <a:p>
            <a:pPr marL="0" indent="0" algn="just" eaLnBrk="1" hangingPunct="1">
              <a:lnSpc>
                <a:spcPct val="115000"/>
              </a:lnSpc>
              <a:spcBef>
                <a:spcPct val="20000"/>
              </a:spcBef>
              <a:spcAft>
                <a:spcPct val="20000"/>
              </a:spcAft>
              <a:buClrTx/>
              <a:buSzTx/>
              <a:buFont typeface="Wingdings 2" pitchFamily="18" charset="2"/>
              <a:buNone/>
            </a:pPr>
            <a:endParaRPr lang="en-US" smtClean="0">
              <a:solidFill>
                <a:schemeClr val="tx2"/>
              </a:solidFill>
              <a:latin typeface="Comic Sans MS" pitchFamily="66" charset="0"/>
              <a:cs typeface="Times New Roman" pitchFamily="18" charset="0"/>
            </a:endParaRPr>
          </a:p>
          <a:p>
            <a:pPr marL="0" indent="0" algn="just" eaLnBrk="1" hangingPunct="1">
              <a:lnSpc>
                <a:spcPct val="115000"/>
              </a:lnSpc>
              <a:spcBef>
                <a:spcPct val="20000"/>
              </a:spcBef>
              <a:spcAft>
                <a:spcPct val="20000"/>
              </a:spcAft>
              <a:buClrTx/>
              <a:buSzTx/>
              <a:buFont typeface="Wingdings 2" pitchFamily="18" charset="2"/>
              <a:buNone/>
            </a:pPr>
            <a:r>
              <a:rPr lang="en-US" smtClean="0">
                <a:solidFill>
                  <a:schemeClr val="tx2"/>
                </a:solidFill>
                <a:latin typeface="Comic Sans MS" pitchFamily="66" charset="0"/>
                <a:cs typeface="Times New Roman" pitchFamily="18" charset="0"/>
              </a:rPr>
              <a:t>	Wibree is the first open technology offering connectivity between mobile devices or personal computers, and small, button cell battery power devices such as watches, wireless, keyboards, toys and sports &amp; health care sensors.</a:t>
            </a:r>
            <a:br>
              <a:rPr lang="en-US" smtClean="0">
                <a:solidFill>
                  <a:schemeClr val="tx2"/>
                </a:solidFill>
                <a:latin typeface="Comic Sans MS" pitchFamily="66" charset="0"/>
                <a:cs typeface="Times New Roman" pitchFamily="18" charset="0"/>
              </a:rPr>
            </a:br>
            <a:endParaRPr lang="en-US" b="1" smtClean="0">
              <a:solidFill>
                <a:schemeClr val="tx2"/>
              </a:solidFill>
              <a:latin typeface="Comic Sans MS" pitchFamily="66" charset="0"/>
              <a:cs typeface="Times New Roman" pitchFamily="18" charset="0"/>
            </a:endParaRPr>
          </a:p>
        </p:txBody>
      </p:sp>
      <p:sp>
        <p:nvSpPr>
          <p:cNvPr id="10242" name="Title 2"/>
          <p:cNvSpPr>
            <a:spLocks noGrp="1"/>
          </p:cNvSpPr>
          <p:nvPr>
            <p:ph type="title"/>
          </p:nvPr>
        </p:nvSpPr>
        <p:spPr>
          <a:xfrm>
            <a:off x="0" y="0"/>
            <a:ext cx="9144000" cy="1143000"/>
          </a:xfrm>
        </p:spPr>
        <p:txBody>
          <a:bodyPr/>
          <a:lstStyle/>
          <a:p>
            <a:pPr algn="ctr" eaLnBrk="1" fontAlgn="auto" hangingPunct="1">
              <a:spcAft>
                <a:spcPts val="0"/>
              </a:spcAft>
              <a:defRPr/>
            </a:pPr>
            <a:r>
              <a:rPr lang="en-US" sz="3800" i="1" u="sng" dirty="0" smtClean="0">
                <a:latin typeface="Times New Roman" pitchFamily="18" charset="0"/>
                <a:cs typeface="Times New Roman" pitchFamily="18" charset="0"/>
              </a:rPr>
              <a:t>What is Wibree?</a:t>
            </a:r>
          </a:p>
        </p:txBody>
      </p:sp>
      <p:pic>
        <p:nvPicPr>
          <p:cNvPr id="12292" name="Picture 6" descr="Nokia_Wibree_puff"/>
          <p:cNvPicPr>
            <a:picLocks noChangeAspect="1" noChangeArrowheads="1"/>
          </p:cNvPicPr>
          <p:nvPr/>
        </p:nvPicPr>
        <p:blipFill>
          <a:blip r:embed="rId3" cstate="print"/>
          <a:srcRect/>
          <a:stretch>
            <a:fillRect/>
          </a:stretch>
        </p:blipFill>
        <p:spPr bwMode="auto">
          <a:xfrm>
            <a:off x="6765925" y="4114800"/>
            <a:ext cx="2149475" cy="2514600"/>
          </a:xfrm>
          <a:prstGeom prst="rect">
            <a:avLst/>
          </a:prstGeom>
          <a:noFill/>
          <a:ln w="9525">
            <a:noFill/>
            <a:miter lim="800000"/>
            <a:headEnd/>
            <a:tailEnd/>
          </a:ln>
        </p:spPr>
      </p:pic>
      <p:sp>
        <p:nvSpPr>
          <p:cNvPr id="12293"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191FFC5-7A6C-4D15-9230-9C66B718A491}" type="slidenum">
              <a:rPr lang="en-US" sz="1400" smtClean="0"/>
              <a:pPr/>
              <a:t>4</a:t>
            </a:fld>
            <a:endParaRPr lang="en-US" sz="14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0" y="1219200"/>
            <a:ext cx="8991600" cy="1752600"/>
          </a:xfrm>
        </p:spPr>
        <p:txBody>
          <a:bodyPr/>
          <a:lstStyle/>
          <a:p>
            <a:pPr eaLnBrk="1" hangingPunct="1">
              <a:buFont typeface="Wingdings 2" pitchFamily="18" charset="2"/>
              <a:buNone/>
            </a:pPr>
            <a:r>
              <a:rPr lang="en-US" smtClean="0">
                <a:solidFill>
                  <a:schemeClr val="tx2"/>
                </a:solidFill>
                <a:latin typeface="Comic Sans MS" pitchFamily="66" charset="0"/>
              </a:rPr>
              <a:t>		Currently available standardized local connectivity technologies are not optimized for ultra low power applications.</a:t>
            </a:r>
          </a:p>
        </p:txBody>
      </p:sp>
      <p:sp>
        <p:nvSpPr>
          <p:cNvPr id="2" name="Title 1"/>
          <p:cNvSpPr>
            <a:spLocks noGrp="1"/>
          </p:cNvSpPr>
          <p:nvPr>
            <p:ph type="title"/>
          </p:nvPr>
        </p:nvSpPr>
        <p:spPr>
          <a:xfrm>
            <a:off x="0" y="0"/>
            <a:ext cx="9144000" cy="990600"/>
          </a:xfrm>
        </p:spPr>
        <p:txBody>
          <a:bodyPr/>
          <a:lstStyle/>
          <a:p>
            <a:pPr algn="ctr" eaLnBrk="1" fontAlgn="auto" hangingPunct="1">
              <a:spcAft>
                <a:spcPts val="0"/>
              </a:spcAft>
              <a:defRPr/>
            </a:pPr>
            <a:r>
              <a:rPr lang="en-US" sz="3800" i="1" u="sng" dirty="0" smtClean="0">
                <a:latin typeface="Times New Roman" pitchFamily="18" charset="0"/>
                <a:cs typeface="Times New Roman" pitchFamily="18" charset="0"/>
              </a:rPr>
              <a:t>Why is Wibree needed?</a:t>
            </a:r>
            <a:endParaRPr lang="en-US" sz="3800" i="1" dirty="0">
              <a:latin typeface="Times New Roman" pitchFamily="18" charset="0"/>
              <a:cs typeface="Times New Roman" pitchFamily="18" charset="0"/>
            </a:endParaRPr>
          </a:p>
        </p:txBody>
      </p:sp>
      <p:pic>
        <p:nvPicPr>
          <p:cNvPr id="13316" name="Picture 7" descr="wibree-1"/>
          <p:cNvPicPr>
            <a:picLocks noChangeAspect="1" noChangeArrowheads="1"/>
          </p:cNvPicPr>
          <p:nvPr/>
        </p:nvPicPr>
        <p:blipFill>
          <a:blip r:embed="rId2" cstate="print"/>
          <a:srcRect/>
          <a:stretch>
            <a:fillRect/>
          </a:stretch>
        </p:blipFill>
        <p:spPr bwMode="auto">
          <a:xfrm>
            <a:off x="2286000" y="3124200"/>
            <a:ext cx="4648200" cy="2362200"/>
          </a:xfrm>
          <a:prstGeom prst="rect">
            <a:avLst/>
          </a:prstGeom>
          <a:noFill/>
          <a:ln w="9525">
            <a:noFill/>
            <a:miter lim="800000"/>
            <a:headEnd/>
            <a:tailEnd/>
          </a:ln>
        </p:spPr>
      </p:pic>
      <p:sp>
        <p:nvSpPr>
          <p:cNvPr id="13317" name="Slide Number Placeholder 5"/>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04588E35-FF6A-4A4C-9DCB-CA3F28408F8D}" type="slidenum">
              <a:rPr lang="en-US" sz="1400" smtClean="0"/>
              <a:pPr/>
              <a:t>5</a:t>
            </a:fld>
            <a:endParaRPr lang="en-US" sz="1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5"/>
          <p:cNvSpPr>
            <a:spLocks noGrp="1"/>
          </p:cNvSpPr>
          <p:nvPr>
            <p:ph idx="1"/>
          </p:nvPr>
        </p:nvSpPr>
        <p:spPr>
          <a:xfrm>
            <a:off x="381000" y="1066800"/>
            <a:ext cx="8229600" cy="4525963"/>
          </a:xfrm>
        </p:spPr>
        <p:txBody>
          <a:bodyPr/>
          <a:lstStyle/>
          <a:p>
            <a:pPr marL="277813" indent="-277813" eaLnBrk="1" hangingPunct="1">
              <a:lnSpc>
                <a:spcPct val="115000"/>
              </a:lnSpc>
              <a:spcBef>
                <a:spcPct val="20000"/>
              </a:spcBef>
              <a:spcAft>
                <a:spcPct val="20000"/>
              </a:spcAft>
              <a:buFont typeface="Arial" charset="0"/>
              <a:buChar char="•"/>
            </a:pPr>
            <a:r>
              <a:rPr lang="en-US" smtClean="0">
                <a:solidFill>
                  <a:schemeClr val="tx2"/>
                </a:solidFill>
                <a:latin typeface="Comic Sans MS" pitchFamily="66" charset="0"/>
              </a:rPr>
              <a:t>Technology coming under </a:t>
            </a:r>
            <a:r>
              <a:rPr lang="en-US" smtClean="0">
                <a:solidFill>
                  <a:srgbClr val="2FA735"/>
                </a:solidFill>
                <a:latin typeface="Comic Sans MS" pitchFamily="66" charset="0"/>
              </a:rPr>
              <a:t>IEEE 802.15.4 </a:t>
            </a:r>
            <a:r>
              <a:rPr lang="en-US" smtClean="0">
                <a:solidFill>
                  <a:schemeClr val="tx2"/>
                </a:solidFill>
                <a:latin typeface="Comic Sans MS" pitchFamily="66" charset="0"/>
              </a:rPr>
              <a:t>STANDARD</a:t>
            </a:r>
          </a:p>
          <a:p>
            <a:pPr marL="277813" indent="-277813" eaLnBrk="1" hangingPunct="1">
              <a:lnSpc>
                <a:spcPct val="115000"/>
              </a:lnSpc>
              <a:spcBef>
                <a:spcPct val="20000"/>
              </a:spcBef>
              <a:spcAft>
                <a:spcPct val="20000"/>
              </a:spcAft>
              <a:buFont typeface="Arial" charset="0"/>
              <a:buChar char="•"/>
            </a:pPr>
            <a:r>
              <a:rPr lang="en-US" smtClean="0">
                <a:solidFill>
                  <a:schemeClr val="tx2"/>
                </a:solidFill>
                <a:latin typeface="Comic Sans MS" pitchFamily="66" charset="0"/>
              </a:rPr>
              <a:t>The 2.4GHz frequency connectivity technology, offering low power usage.</a:t>
            </a:r>
          </a:p>
          <a:p>
            <a:pPr marL="277813" indent="-277813" eaLnBrk="1" hangingPunct="1">
              <a:lnSpc>
                <a:spcPct val="115000"/>
              </a:lnSpc>
              <a:spcBef>
                <a:spcPct val="20000"/>
              </a:spcBef>
              <a:spcAft>
                <a:spcPct val="20000"/>
              </a:spcAft>
              <a:buFont typeface="Arial" charset="0"/>
              <a:buChar char="•"/>
            </a:pPr>
            <a:r>
              <a:rPr lang="en-US" smtClean="0">
                <a:solidFill>
                  <a:schemeClr val="tx2"/>
                </a:solidFill>
                <a:latin typeface="Comic Sans MS" pitchFamily="66" charset="0"/>
              </a:rPr>
              <a:t>Wibree’s design goal of 1-2 years on a single battery.</a:t>
            </a:r>
          </a:p>
          <a:p>
            <a:pPr marL="277813" indent="-277813" eaLnBrk="1" hangingPunct="1">
              <a:lnSpc>
                <a:spcPct val="115000"/>
              </a:lnSpc>
              <a:spcBef>
                <a:spcPct val="20000"/>
              </a:spcBef>
              <a:spcAft>
                <a:spcPct val="20000"/>
              </a:spcAft>
              <a:buFont typeface="Arial" charset="0"/>
              <a:buChar char="•"/>
            </a:pPr>
            <a:r>
              <a:rPr lang="en-US" smtClean="0">
                <a:solidFill>
                  <a:schemeClr val="tx2"/>
                </a:solidFill>
                <a:latin typeface="Comic Sans MS" pitchFamily="66" charset="0"/>
              </a:rPr>
              <a:t>Wibree is “up to 10 times more energy efficient than Bluetooth”, putting Wibree  around 10mW.</a:t>
            </a:r>
          </a:p>
          <a:p>
            <a:pPr marL="277813" indent="-277813" eaLnBrk="1" hangingPunct="1">
              <a:lnSpc>
                <a:spcPct val="115000"/>
              </a:lnSpc>
              <a:spcBef>
                <a:spcPct val="20000"/>
              </a:spcBef>
              <a:spcAft>
                <a:spcPct val="20000"/>
              </a:spcAft>
              <a:buFont typeface="Wingdings" pitchFamily="2" charset="2"/>
              <a:buNone/>
            </a:pPr>
            <a:r>
              <a:rPr lang="en-US" smtClean="0">
                <a:latin typeface="Comic Sans MS" pitchFamily="66" charset="0"/>
              </a:rPr>
              <a:t> </a:t>
            </a:r>
          </a:p>
        </p:txBody>
      </p:sp>
      <p:sp>
        <p:nvSpPr>
          <p:cNvPr id="11266" name="Title 1"/>
          <p:cNvSpPr>
            <a:spLocks noGrp="1"/>
          </p:cNvSpPr>
          <p:nvPr>
            <p:ph type="title"/>
          </p:nvPr>
        </p:nvSpPr>
        <p:spPr>
          <a:xfrm>
            <a:off x="0" y="0"/>
            <a:ext cx="9144000" cy="1143000"/>
          </a:xfrm>
        </p:spPr>
        <p:txBody>
          <a:bodyPr/>
          <a:lstStyle/>
          <a:p>
            <a:pPr algn="ctr" eaLnBrk="1" fontAlgn="auto" hangingPunct="1">
              <a:spcAft>
                <a:spcPts val="0"/>
              </a:spcAft>
              <a:defRPr/>
            </a:pPr>
            <a:r>
              <a:rPr lang="en-US" sz="3800" i="1" u="sng" dirty="0" smtClean="0">
                <a:latin typeface="Times New Roman" pitchFamily="18" charset="0"/>
                <a:cs typeface="Times New Roman" pitchFamily="18" charset="0"/>
              </a:rPr>
              <a:t>Specification</a:t>
            </a:r>
          </a:p>
        </p:txBody>
      </p:sp>
      <p:sp>
        <p:nvSpPr>
          <p:cNvPr id="14340" name="Slide Number Placeholder 3"/>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13297D9-76C7-4717-8365-6EAC25935CCD}" type="slidenum">
              <a:rPr lang="en-US" sz="1400" smtClean="0"/>
              <a:pPr/>
              <a:t>6</a:t>
            </a:fld>
            <a:endParaRPr lang="en-US" sz="1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0" y="0"/>
            <a:ext cx="9144000" cy="914400"/>
          </a:xfrm>
          <a:prstGeom prst="rect">
            <a:avLst/>
          </a:prstGeom>
          <a:noFill/>
          <a:ln w="9525">
            <a:noFill/>
            <a:miter lim="800000"/>
            <a:headEnd/>
            <a:tailEnd/>
          </a:ln>
        </p:spPr>
        <p:txBody>
          <a:bodyPr anchor="ctr"/>
          <a:lstStyle/>
          <a:p>
            <a:pPr algn="ctr">
              <a:defRPr/>
            </a:pPr>
            <a:r>
              <a:rPr lang="en-US" sz="3800" b="1" i="1" u="sng"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Wibree  implementations: </a:t>
            </a:r>
          </a:p>
        </p:txBody>
      </p:sp>
      <p:sp>
        <p:nvSpPr>
          <p:cNvPr id="10245" name="Rectangle 5"/>
          <p:cNvSpPr>
            <a:spLocks noChangeArrowheads="1"/>
          </p:cNvSpPr>
          <p:nvPr/>
        </p:nvSpPr>
        <p:spPr bwMode="auto">
          <a:xfrm>
            <a:off x="457200" y="1143000"/>
            <a:ext cx="8686800" cy="3276600"/>
          </a:xfrm>
          <a:prstGeom prst="rect">
            <a:avLst/>
          </a:prstGeom>
          <a:noFill/>
          <a:ln w="9525">
            <a:noFill/>
            <a:miter lim="800000"/>
            <a:headEnd/>
            <a:tailEnd/>
          </a:ln>
          <a:effectLst/>
        </p:spPr>
        <p:txBody>
          <a:bodyPr/>
          <a:lstStyle/>
          <a:p>
            <a:pPr marL="342900" indent="-342900" fontAlgn="auto">
              <a:spcBef>
                <a:spcPct val="20000"/>
              </a:spcBef>
              <a:spcAft>
                <a:spcPts val="0"/>
              </a:spcAft>
              <a:buClr>
                <a:schemeClr val="bg2">
                  <a:lumMod val="50000"/>
                </a:schemeClr>
              </a:buClr>
              <a:buSzPct val="70000"/>
              <a:buFont typeface="Arial" pitchFamily="34" charset="0"/>
              <a:buChar char="•"/>
              <a:defRPr/>
            </a:pPr>
            <a:r>
              <a:rPr lang="en-US" sz="2700" i="1" dirty="0">
                <a:solidFill>
                  <a:schemeClr val="tx1">
                    <a:lumMod val="85000"/>
                    <a:lumOff val="15000"/>
                  </a:schemeClr>
                </a:solidFill>
                <a:latin typeface="Comic Sans MS" pitchFamily="66" charset="0"/>
                <a:cs typeface="+mn-cs"/>
              </a:rPr>
              <a:t>There will be two types of Wibree implementations</a:t>
            </a:r>
          </a:p>
          <a:p>
            <a:pPr marL="342900" indent="-342900" fontAlgn="auto">
              <a:spcBef>
                <a:spcPct val="20000"/>
              </a:spcBef>
              <a:spcAft>
                <a:spcPts val="0"/>
              </a:spcAft>
              <a:buClr>
                <a:schemeClr val="folHlink"/>
              </a:buClr>
              <a:defRPr/>
            </a:pPr>
            <a:endParaRPr lang="en-US" sz="2700" i="1" dirty="0">
              <a:solidFill>
                <a:schemeClr val="tx1">
                  <a:lumMod val="85000"/>
                  <a:lumOff val="15000"/>
                </a:schemeClr>
              </a:solidFill>
              <a:latin typeface="Comic Sans MS" pitchFamily="66" charset="0"/>
              <a:cs typeface="+mn-cs"/>
            </a:endParaRPr>
          </a:p>
          <a:p>
            <a:pPr marL="342900" indent="-342900" fontAlgn="auto">
              <a:spcBef>
                <a:spcPct val="20000"/>
              </a:spcBef>
              <a:spcAft>
                <a:spcPts val="0"/>
              </a:spcAft>
              <a:buClr>
                <a:schemeClr val="folHlink"/>
              </a:buClr>
              <a:buSzPct val="70000"/>
              <a:buFont typeface="Arial" pitchFamily="34" charset="0"/>
              <a:buChar char="•"/>
              <a:defRPr/>
            </a:pPr>
            <a:r>
              <a:rPr lang="en-US" sz="2700" i="1" dirty="0">
                <a:solidFill>
                  <a:schemeClr val="tx1">
                    <a:lumMod val="85000"/>
                    <a:lumOff val="15000"/>
                  </a:schemeClr>
                </a:solidFill>
                <a:latin typeface="Comic Sans MS" pitchFamily="66" charset="0"/>
                <a:cs typeface="+mn-cs"/>
              </a:rPr>
              <a:t>Wibree stand-alone chip </a:t>
            </a:r>
          </a:p>
          <a:p>
            <a:pPr marL="342900" indent="-342900" fontAlgn="auto">
              <a:spcBef>
                <a:spcPct val="20000"/>
              </a:spcBef>
              <a:spcAft>
                <a:spcPts val="0"/>
              </a:spcAft>
              <a:buClr>
                <a:schemeClr val="folHlink"/>
              </a:buClr>
              <a:defRPr/>
            </a:pPr>
            <a:endParaRPr lang="en-US" sz="2700" i="1" dirty="0">
              <a:solidFill>
                <a:schemeClr val="tx1">
                  <a:lumMod val="85000"/>
                  <a:lumOff val="15000"/>
                </a:schemeClr>
              </a:solidFill>
              <a:latin typeface="Comic Sans MS" pitchFamily="66" charset="0"/>
              <a:cs typeface="+mn-cs"/>
            </a:endParaRPr>
          </a:p>
          <a:p>
            <a:pPr marL="342900" indent="-342900" fontAlgn="auto">
              <a:spcBef>
                <a:spcPct val="20000"/>
              </a:spcBef>
              <a:spcAft>
                <a:spcPts val="0"/>
              </a:spcAft>
              <a:buClr>
                <a:schemeClr val="folHlink"/>
              </a:buClr>
              <a:buSzPct val="70000"/>
              <a:buFont typeface="Arial" pitchFamily="34" charset="0"/>
              <a:buChar char="•"/>
              <a:defRPr/>
            </a:pPr>
            <a:r>
              <a:rPr lang="en-US" sz="2700" i="1" dirty="0">
                <a:solidFill>
                  <a:schemeClr val="tx1">
                    <a:lumMod val="85000"/>
                    <a:lumOff val="15000"/>
                  </a:schemeClr>
                </a:solidFill>
                <a:latin typeface="Comic Sans MS" pitchFamily="66" charset="0"/>
                <a:cs typeface="+mn-cs"/>
              </a:rPr>
              <a:t>Wibree-Bluetooth dual-mode chip </a:t>
            </a:r>
          </a:p>
          <a:p>
            <a:pPr marL="342900" indent="-342900" fontAlgn="auto">
              <a:spcBef>
                <a:spcPct val="20000"/>
              </a:spcBef>
              <a:spcAft>
                <a:spcPts val="0"/>
              </a:spcAft>
              <a:buClr>
                <a:schemeClr val="folHlink"/>
              </a:buClr>
              <a:defRPr/>
            </a:pPr>
            <a:endParaRPr lang="en-US" sz="2700" i="1" dirty="0">
              <a:solidFill>
                <a:schemeClr val="tx1">
                  <a:lumMod val="85000"/>
                  <a:lumOff val="15000"/>
                </a:schemeClr>
              </a:solidFill>
              <a:latin typeface="Comic Sans MS" pitchFamily="66" charset="0"/>
              <a:cs typeface="+mn-cs"/>
            </a:endParaRPr>
          </a:p>
        </p:txBody>
      </p:sp>
      <p:pic>
        <p:nvPicPr>
          <p:cNvPr id="15364" name="Picture 7" descr="bluecore7"/>
          <p:cNvPicPr>
            <a:picLocks noChangeAspect="1" noChangeArrowheads="1"/>
          </p:cNvPicPr>
          <p:nvPr/>
        </p:nvPicPr>
        <p:blipFill>
          <a:blip r:embed="rId3" cstate="print"/>
          <a:srcRect/>
          <a:stretch>
            <a:fillRect/>
          </a:stretch>
        </p:blipFill>
        <p:spPr bwMode="auto">
          <a:xfrm>
            <a:off x="4495800" y="4343400"/>
            <a:ext cx="3276600" cy="2311400"/>
          </a:xfrm>
          <a:prstGeom prst="rect">
            <a:avLst/>
          </a:prstGeom>
          <a:noFill/>
          <a:ln w="9525">
            <a:noFill/>
            <a:miter lim="800000"/>
            <a:headEnd/>
            <a:tailEnd/>
          </a:ln>
        </p:spPr>
      </p:pic>
      <p:sp>
        <p:nvSpPr>
          <p:cNvPr id="15365"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78CF6886-9514-41E0-BCE3-69B44FB1ECC7}" type="slidenum">
              <a:rPr lang="en-US" sz="1400" smtClean="0"/>
              <a:pPr/>
              <a:t>7</a:t>
            </a:fld>
            <a:endParaRPr lang="en-US" sz="140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0" y="0"/>
            <a:ext cx="9144000" cy="877888"/>
          </a:xfrm>
          <a:prstGeom prst="rect">
            <a:avLst/>
          </a:prstGeom>
          <a:noFill/>
          <a:ln w="9525">
            <a:noFill/>
            <a:miter lim="800000"/>
            <a:headEnd/>
            <a:tailEnd/>
          </a:ln>
          <a:effectLst/>
        </p:spPr>
        <p:txBody>
          <a:bodyPr anchor="ctr"/>
          <a:lstStyle/>
          <a:p>
            <a:pPr algn="ctr" fontAlgn="auto">
              <a:spcBef>
                <a:spcPts val="0"/>
              </a:spcBef>
              <a:spcAft>
                <a:spcPts val="0"/>
              </a:spcAft>
              <a:defRPr/>
            </a:pPr>
            <a:r>
              <a:rPr lang="en-US" sz="3800" b="1" i="1" u="sng" dirty="0">
                <a:solidFill>
                  <a:schemeClr val="tx2"/>
                </a:solidFill>
                <a:effectLst>
                  <a:outerShdw blurRad="38100" dist="38100" dir="2700000" algn="tl">
                    <a:srgbClr val="C0C0C0"/>
                  </a:outerShdw>
                </a:effectLst>
                <a:latin typeface="Times New Roman" pitchFamily="18" charset="0"/>
                <a:cs typeface="Times New Roman" pitchFamily="18" charset="0"/>
              </a:rPr>
              <a:t>Wibree stand-alone chip:</a:t>
            </a:r>
          </a:p>
        </p:txBody>
      </p:sp>
      <p:sp>
        <p:nvSpPr>
          <p:cNvPr id="11269" name="Rectangle 5"/>
          <p:cNvSpPr>
            <a:spLocks noChangeArrowheads="1"/>
          </p:cNvSpPr>
          <p:nvPr/>
        </p:nvSpPr>
        <p:spPr bwMode="auto">
          <a:xfrm>
            <a:off x="76200" y="838200"/>
            <a:ext cx="8751888" cy="6019800"/>
          </a:xfrm>
          <a:prstGeom prst="rect">
            <a:avLst/>
          </a:prstGeom>
          <a:noFill/>
          <a:ln w="9525">
            <a:noFill/>
            <a:miter lim="800000"/>
            <a:headEnd/>
            <a:tailEnd/>
          </a:ln>
          <a:effectLst/>
        </p:spPr>
        <p:txBody>
          <a:bodyPr/>
          <a:lstStyle/>
          <a:p>
            <a:pPr marL="342900" indent="-342900" fontAlgn="auto">
              <a:lnSpc>
                <a:spcPct val="115000"/>
              </a:lnSpc>
              <a:spcBef>
                <a:spcPct val="20000"/>
              </a:spcBef>
              <a:spcAft>
                <a:spcPts val="0"/>
              </a:spcAft>
              <a:buClr>
                <a:schemeClr val="tx1"/>
              </a:buClr>
              <a:defRPr/>
            </a:pPr>
            <a:r>
              <a:rPr lang="en-US" sz="2800" dirty="0">
                <a:latin typeface="Comic Sans MS" pitchFamily="66" charset="0"/>
                <a:cs typeface="+mn-cs"/>
              </a:rPr>
              <a:t>		Used with applications which require extremely low power consumption, small size, low cost and where only small quantities of data are transferred.</a:t>
            </a:r>
          </a:p>
          <a:p>
            <a:pPr marL="342900" indent="-342900" fontAlgn="auto">
              <a:lnSpc>
                <a:spcPct val="115000"/>
              </a:lnSpc>
              <a:spcBef>
                <a:spcPct val="20000"/>
              </a:spcBef>
              <a:spcAft>
                <a:spcPts val="0"/>
              </a:spcAft>
              <a:defRPr/>
            </a:pPr>
            <a:r>
              <a:rPr lang="en-US" sz="2800" dirty="0">
                <a:latin typeface="Comic Sans MS" pitchFamily="66" charset="0"/>
                <a:cs typeface="+mn-cs"/>
              </a:rPr>
              <a:t>		An ideal solution for small devices (like heart-rate monitors) that use only short data messages and must have long battery life.  </a:t>
            </a:r>
          </a:p>
          <a:p>
            <a:pPr marL="342900" indent="-342900" fontAlgn="auto">
              <a:lnSpc>
                <a:spcPct val="115000"/>
              </a:lnSpc>
              <a:spcBef>
                <a:spcPct val="20000"/>
              </a:spcBef>
              <a:spcAft>
                <a:spcPts val="0"/>
              </a:spcAft>
              <a:buFontTx/>
              <a:buChar char="•"/>
              <a:defRPr/>
            </a:pPr>
            <a:endParaRPr lang="en-US" sz="2800" dirty="0">
              <a:latin typeface="Comic Sans MS" pitchFamily="66" charset="0"/>
              <a:cs typeface="+mn-cs"/>
            </a:endParaRPr>
          </a:p>
        </p:txBody>
      </p:sp>
      <p:pic>
        <p:nvPicPr>
          <p:cNvPr id="16388" name="Picture 7" descr="wibree-in-action_thumb"/>
          <p:cNvPicPr>
            <a:picLocks noChangeAspect="1" noChangeArrowheads="1"/>
          </p:cNvPicPr>
          <p:nvPr/>
        </p:nvPicPr>
        <p:blipFill>
          <a:blip r:embed="rId3" cstate="print"/>
          <a:srcRect/>
          <a:stretch>
            <a:fillRect/>
          </a:stretch>
        </p:blipFill>
        <p:spPr bwMode="auto">
          <a:xfrm>
            <a:off x="5638800" y="4343400"/>
            <a:ext cx="3124200" cy="2362200"/>
          </a:xfrm>
          <a:prstGeom prst="rect">
            <a:avLst/>
          </a:prstGeom>
          <a:noFill/>
          <a:ln w="9525">
            <a:noFill/>
            <a:miter lim="800000"/>
            <a:headEnd/>
            <a:tailEnd/>
          </a:ln>
        </p:spPr>
      </p:pic>
      <p:sp>
        <p:nvSpPr>
          <p:cNvPr id="16389"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91446AEA-46D8-4A41-A7EE-401BAEEC9DBF}" type="slidenum">
              <a:rPr lang="en-US" sz="1400" smtClean="0"/>
              <a:pPr/>
              <a:t>8</a:t>
            </a:fld>
            <a:endParaRPr lang="en-US" sz="140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ChangeArrowheads="1"/>
          </p:cNvSpPr>
          <p:nvPr/>
        </p:nvSpPr>
        <p:spPr bwMode="auto">
          <a:xfrm>
            <a:off x="0" y="0"/>
            <a:ext cx="9144000" cy="920750"/>
          </a:xfrm>
          <a:prstGeom prst="rect">
            <a:avLst/>
          </a:prstGeom>
          <a:noFill/>
          <a:ln w="9525">
            <a:noFill/>
            <a:miter lim="800000"/>
            <a:headEnd/>
            <a:tailEnd/>
          </a:ln>
          <a:effectLst/>
        </p:spPr>
        <p:txBody>
          <a:bodyPr anchor="ctr"/>
          <a:lstStyle/>
          <a:p>
            <a:pPr algn="ctr" fontAlgn="auto">
              <a:spcBef>
                <a:spcPts val="0"/>
              </a:spcBef>
              <a:spcAft>
                <a:spcPts val="0"/>
              </a:spcAft>
              <a:defRPr/>
            </a:pPr>
            <a:r>
              <a:rPr lang="en-US" sz="3800" b="1" i="1" u="sng" dirty="0">
                <a:solidFill>
                  <a:schemeClr val="tx2"/>
                </a:solidFill>
                <a:effectLst>
                  <a:outerShdw blurRad="38100" dist="38100" dir="2700000" algn="tl">
                    <a:srgbClr val="C0C0C0"/>
                  </a:outerShdw>
                </a:effectLst>
                <a:latin typeface="Times New Roman" pitchFamily="18" charset="0"/>
                <a:cs typeface="Times New Roman" pitchFamily="18" charset="0"/>
              </a:rPr>
              <a:t>Wibree-Bluetooth dual-mode chip:</a:t>
            </a:r>
            <a:endParaRPr lang="en-US" sz="3800" b="1" i="1" dirty="0">
              <a:solidFill>
                <a:schemeClr val="tx2"/>
              </a:solidFill>
              <a:latin typeface="Times New Roman" pitchFamily="18" charset="0"/>
              <a:cs typeface="Times New Roman" pitchFamily="18" charset="0"/>
            </a:endParaRPr>
          </a:p>
        </p:txBody>
      </p:sp>
      <p:sp>
        <p:nvSpPr>
          <p:cNvPr id="12293" name="Rectangle 5"/>
          <p:cNvSpPr>
            <a:spLocks noChangeArrowheads="1"/>
          </p:cNvSpPr>
          <p:nvPr/>
        </p:nvSpPr>
        <p:spPr bwMode="auto">
          <a:xfrm>
            <a:off x="304800" y="990600"/>
            <a:ext cx="8686800" cy="4648200"/>
          </a:xfrm>
          <a:prstGeom prst="rect">
            <a:avLst/>
          </a:prstGeom>
          <a:noFill/>
          <a:ln w="9525">
            <a:noFill/>
            <a:miter lim="800000"/>
            <a:headEnd/>
            <a:tailEnd/>
          </a:ln>
          <a:effectLst/>
        </p:spPr>
        <p:txBody>
          <a:bodyPr/>
          <a:lstStyle/>
          <a:p>
            <a:pPr marL="342900" indent="-342900" algn="just" fontAlgn="auto">
              <a:lnSpc>
                <a:spcPct val="125000"/>
              </a:lnSpc>
              <a:spcBef>
                <a:spcPct val="20000"/>
              </a:spcBef>
              <a:spcAft>
                <a:spcPts val="0"/>
              </a:spcAft>
              <a:buClr>
                <a:schemeClr val="bg2">
                  <a:lumMod val="50000"/>
                </a:schemeClr>
              </a:buClr>
              <a:buSzPct val="70000"/>
              <a:buFont typeface="Arial" pitchFamily="34" charset="0"/>
              <a:buChar char="•"/>
              <a:defRPr/>
            </a:pPr>
            <a:r>
              <a:rPr lang="en-US" sz="2700" dirty="0">
                <a:latin typeface="Comic Sans MS" pitchFamily="66" charset="0"/>
                <a:cs typeface="+mn-cs"/>
              </a:rPr>
              <a:t>Designed for Bluetooth devices </a:t>
            </a:r>
          </a:p>
          <a:p>
            <a:pPr marL="342900" indent="-342900" algn="just" fontAlgn="auto">
              <a:lnSpc>
                <a:spcPct val="125000"/>
              </a:lnSpc>
              <a:spcBef>
                <a:spcPct val="20000"/>
              </a:spcBef>
              <a:spcAft>
                <a:spcPts val="0"/>
              </a:spcAft>
              <a:buClr>
                <a:schemeClr val="bg2">
                  <a:lumMod val="50000"/>
                </a:schemeClr>
              </a:buClr>
              <a:buSzPct val="70000"/>
              <a:buFont typeface="Arial" pitchFamily="34" charset="0"/>
              <a:buChar char="•"/>
              <a:defRPr/>
            </a:pPr>
            <a:r>
              <a:rPr lang="en-US" sz="2700" dirty="0">
                <a:latin typeface="Comic Sans MS" pitchFamily="66" charset="0"/>
                <a:cs typeface="+mn-cs"/>
              </a:rPr>
              <a:t>Integrating with Bluetooth chip using current Bluetooth peripherals </a:t>
            </a:r>
          </a:p>
          <a:p>
            <a:pPr marL="342900" indent="-342900" algn="just" fontAlgn="auto">
              <a:lnSpc>
                <a:spcPct val="125000"/>
              </a:lnSpc>
              <a:spcBef>
                <a:spcPct val="20000"/>
              </a:spcBef>
              <a:spcAft>
                <a:spcPts val="0"/>
              </a:spcAft>
              <a:buClr>
                <a:schemeClr val="bg2">
                  <a:lumMod val="50000"/>
                </a:schemeClr>
              </a:buClr>
              <a:buSzPct val="70000"/>
              <a:buFont typeface="Arial" pitchFamily="34" charset="0"/>
              <a:buChar char="•"/>
              <a:defRPr/>
            </a:pPr>
            <a:r>
              <a:rPr lang="en-US" sz="2700" dirty="0">
                <a:latin typeface="Comic Sans MS" pitchFamily="66" charset="0"/>
                <a:cs typeface="+mn-cs"/>
              </a:rPr>
              <a:t>Additional tiny power cell (EG: CR2430)</a:t>
            </a:r>
          </a:p>
          <a:p>
            <a:pPr marL="342900" indent="-342900" fontAlgn="auto">
              <a:lnSpc>
                <a:spcPct val="125000"/>
              </a:lnSpc>
              <a:spcBef>
                <a:spcPct val="20000"/>
              </a:spcBef>
              <a:spcAft>
                <a:spcPts val="0"/>
              </a:spcAft>
              <a:buClr>
                <a:schemeClr val="bg2">
                  <a:lumMod val="50000"/>
                </a:schemeClr>
              </a:buClr>
              <a:buSzPct val="70000"/>
              <a:buFont typeface="Arial" pitchFamily="34" charset="0"/>
              <a:buChar char="•"/>
              <a:defRPr/>
            </a:pPr>
            <a:r>
              <a:rPr lang="en-US" sz="2700" dirty="0">
                <a:latin typeface="Comic Sans MS" pitchFamily="66" charset="0"/>
                <a:cs typeface="+mn-cs"/>
              </a:rPr>
              <a:t>Mainly integrated in mobile devices &amp; personal computers</a:t>
            </a:r>
          </a:p>
        </p:txBody>
      </p:sp>
      <p:sp>
        <p:nvSpPr>
          <p:cNvPr id="17412" name="Slide Number Placeholder 3"/>
          <p:cNvSpPr>
            <a:spLocks noGrp="1"/>
          </p:cNvSpPr>
          <p:nvPr>
            <p:ph type="sldNum" sz="quarter" idx="12"/>
          </p:nvPr>
        </p:nvSpPr>
        <p:spPr bwMode="auto">
          <a:xfrm>
            <a:off x="8610600" y="6324600"/>
            <a:ext cx="366713" cy="365125"/>
          </a:xfrm>
          <a:noFill/>
          <a:ln>
            <a:miter lim="800000"/>
            <a:headEnd/>
            <a:tailEnd/>
          </a:ln>
        </p:spPr>
        <p:txBody>
          <a:bodyPr wrap="square" lIns="91440" tIns="45720" rIns="91440" bIns="45720" numCol="1" anchorCtr="0" compatLnSpc="1">
            <a:prstTxWarp prst="textNoShape">
              <a:avLst/>
            </a:prstTxWarp>
          </a:bodyPr>
          <a:lstStyle/>
          <a:p>
            <a:fld id="{850640BC-5940-4087-A5D9-7E55237A86BE}" type="slidenum">
              <a:rPr lang="en-US" sz="1400" smtClean="0"/>
              <a:pPr/>
              <a:t>9</a:t>
            </a:fld>
            <a:endParaRPr lang="en-US" sz="1400" smtClean="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849</TotalTime>
  <Words>480</Words>
  <Application>Microsoft Office PowerPoint</Application>
  <PresentationFormat>On-screen Show (4:3)</PresentationFormat>
  <Paragraphs>120</Paragraphs>
  <Slides>23</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Arial</vt:lpstr>
      <vt:lpstr>Lucida Sans Unicode</vt:lpstr>
      <vt:lpstr>Wingdings 3</vt:lpstr>
      <vt:lpstr>Verdana</vt:lpstr>
      <vt:lpstr>Wingdings 2</vt:lpstr>
      <vt:lpstr>Calibri</vt:lpstr>
      <vt:lpstr>Tahoma</vt:lpstr>
      <vt:lpstr>Comic Sans MS</vt:lpstr>
      <vt:lpstr>Times New Roman</vt:lpstr>
      <vt:lpstr>Wingdings</vt:lpstr>
      <vt:lpstr>Concourse</vt:lpstr>
      <vt:lpstr>Slide 1</vt:lpstr>
      <vt:lpstr>CONTENTS</vt:lpstr>
      <vt:lpstr>This Era’s  WIRELESS connectivities……..</vt:lpstr>
      <vt:lpstr>What is Wibree?</vt:lpstr>
      <vt:lpstr>Why is Wibree needed?</vt:lpstr>
      <vt:lpstr>Specification</vt:lpstr>
      <vt:lpstr>Slide 7</vt:lpstr>
      <vt:lpstr>Slide 8</vt:lpstr>
      <vt:lpstr>Slide 9</vt:lpstr>
      <vt:lpstr>Slide 10</vt:lpstr>
      <vt:lpstr>NETWORK TOPOLOGY</vt:lpstr>
      <vt:lpstr>Slide 12</vt:lpstr>
      <vt:lpstr>Slide 13</vt:lpstr>
      <vt:lpstr>Slide 14</vt:lpstr>
      <vt:lpstr>Comparison of WPAN technologies</vt:lpstr>
      <vt:lpstr>Slide 16</vt:lpstr>
      <vt:lpstr>Slide 17</vt:lpstr>
      <vt:lpstr>Slide 18</vt:lpstr>
      <vt:lpstr>Slide 19</vt:lpstr>
      <vt:lpstr>Slide 20</vt:lpstr>
      <vt:lpstr>Conclusion</vt:lpstr>
      <vt:lpstr>SOURCES</vt:lpstr>
      <vt:lpstr>THANK YOU</vt:lpstr>
    </vt:vector>
  </TitlesOfParts>
  <Company>NetApp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WIBREE- Bluetooth Low              Energy Technology</dc:title>
  <dc:creator>vani</dc:creator>
  <cp:lastModifiedBy>Sumit Thakur</cp:lastModifiedBy>
  <cp:revision>81</cp:revision>
  <dcterms:created xsi:type="dcterms:W3CDTF">2010-03-01T13:46:16Z</dcterms:created>
  <dcterms:modified xsi:type="dcterms:W3CDTF">2015-01-13T12:21:50Z</dcterms:modified>
</cp:coreProperties>
</file>