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  <p:sldMasterId id="2147483708" r:id="rId3"/>
  </p:sldMasterIdLst>
  <p:notesMasterIdLst>
    <p:notesMasterId r:id="rId19"/>
  </p:notesMasterIdLst>
  <p:sldIdLst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1pPr>
    <a:lvl2pPr marL="742950" indent="-285750" algn="l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2pPr>
    <a:lvl3pPr marL="1143000" indent="-228600" algn="l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3pPr>
    <a:lvl4pPr marL="1600200" indent="-228600" algn="l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4pPr>
    <a:lvl5pPr marL="2057400" indent="-228600" algn="l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Garamond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3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ts val="3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fld id="{796F8B80-2ECF-4283-A472-4F9A4138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2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fld id="{3C4B38DF-1AF0-4638-AD5E-B50A97A6A00D}" type="slidenum">
              <a:rPr lang="en-US"/>
              <a:pPr>
                <a:spcBef>
                  <a:spcPct val="0"/>
                </a:spcBef>
                <a:defRPr/>
              </a:pPr>
              <a:t>1</a:t>
            </a:fld>
            <a:endParaRPr lang="en-US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051D378-CFB6-4F7B-929B-6AA812E0F768}" type="slidenum">
              <a:rPr lang="en-US" sz="1200">
                <a:latin typeface="Times New Roman" pitchFamily="16" charset="0"/>
                <a:ea typeface="DejaVu Sans" charset="0"/>
                <a:cs typeface="DejaVu Sans" charset="0"/>
              </a:rPr>
              <a:pPr algn="r" eaLnBrk="0" hangingPunct="0"/>
              <a:t>1</a:t>
            </a:fld>
            <a:endParaRPr lang="en-US" sz="1200"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DB08B37A-2067-4680-9144-44F56451323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37892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>
                <a:latin typeface="Calibri" pitchFamily="32" charset="0"/>
                <a:ea typeface="DejaVu Sans" charset="0"/>
                <a:cs typeface="DejaVu Sans" charset="0"/>
              </a:rPr>
              <a:t>APPLICATIONS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spcBef>
                <a:spcPts val="300"/>
              </a:spcBef>
              <a:buClr>
                <a:srgbClr val="009999"/>
              </a:buClr>
              <a:buSzPct val="70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090C339-A7A9-4CA5-8B83-15003B689023}" type="slidenum"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spcBef>
                  <a:spcPts val="300"/>
                </a:spcBef>
                <a:buClr>
                  <a:srgbClr val="009999"/>
                </a:buClr>
                <a:buSzPct val="70000"/>
                <a:buFont typeface="Wingdings" charset="2"/>
                <a:buChar char="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lang="en-US" sz="1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2C0DD5E-7377-4F18-94B3-6F7BD6C8185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759A9E1-BF7F-49A2-A578-0EAEC1E524C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DE2C031-A8CA-40FD-BDE1-9F21439F26F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CBBEA67-6252-42AE-9980-E976AEEAFF1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3642B33-2865-4B1D-954A-D4E52C26134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EFB3AEE-74AA-4736-9348-7F7F4BB9FF7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38A3AAF-41DF-462F-BE0B-AB5564DEAC5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8DEE402-E7DB-422D-B43A-3144C8129E6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2796013-D87C-4162-8D4C-41A0EDB6230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7D090A9-0A4E-4580-96B7-986BDE07D05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BF3226E-E317-4202-AAEF-D8D08270356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3ADB194-7ECE-4387-8BBA-556FCF664C3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F681AF0-452F-47C8-A159-D3FCEBBE300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74FF-ABAF-46D1-96B8-5300C9A2C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1006-2BF5-4EFC-AA1F-CAF09A044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ADE4-44F7-4EBE-B8A3-E4E15239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B37A-0961-4FA6-ADC7-C9DB1F0F89EF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342E-2C73-4F9C-91DD-930D3A7B2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0FE4-6EE7-4FD9-B6C2-587128951877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E968-5A29-4906-8292-C90F2679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B91A-B7DA-4EEC-BFA9-7D5271125E38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0B23-E0AA-4A5E-B171-CDBA654E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F32D-CE9A-4160-99D1-98CAB7D1318F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8730-5816-4A0B-B4A2-02F2710B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12A2-204A-4204-B0C6-2FE0B8C11FAD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57AB-5108-4DB5-9E36-9C521F14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928B1-B972-458F-944F-6455F1E167FE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6475-2252-4328-97F6-88B3D78DB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A762-E965-49C7-9A2A-FB9ADB964E66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A9D-2AE4-49D3-9822-57E745F53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C743-8A3F-4CEF-99CD-0A7F51ACF11D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74A0E-21C1-462C-9521-5B6D630FA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0253F-9398-46D3-9DFE-B8D220A41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3667-69D6-4840-95FF-8A1E5C8333D4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A34C7-1AF7-4926-B306-2FEAC3D2A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C8D2-2322-4906-B91C-147481D37DC9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B4BF-1C71-4EBD-A232-233A8739E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5A4D-A628-422D-B5F9-DA514DE1DAF3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8DDC-C2FC-4571-BA57-936C0B187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 algn="ctr">
              <a:defRPr/>
            </a:lvl1pPr>
            <a:extLst/>
          </a:lstStyle>
          <a:p>
            <a:pPr>
              <a:defRPr/>
            </a:pPr>
            <a:fld id="{91F28CF0-4392-4EFD-9C52-665F68530DC6}" type="datetimeFigureOut">
              <a:rPr lang="en-US"/>
              <a:pPr>
                <a:defRPr/>
              </a:pPr>
              <a:t>3/24/2024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133C871-8CD7-4251-8D58-91E96DAF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381239-04A8-43C1-9685-1C63ED3393D5}" type="datetimeFigureOut">
              <a:rPr lang="en-US"/>
              <a:pPr>
                <a:defRPr/>
              </a:pPr>
              <a:t>3/24/2024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883DF2-6D8D-43DC-BD17-3489DADF9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CCAE9E5-0A06-46C0-A3BD-98228B5A1D5C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D80ACF-6F2B-496A-880C-150D01DB7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DD381-551D-48A1-875F-B0B69F0AFAA3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F634C6-2533-449B-A586-58D9321A8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E35D45-2825-4B72-8650-06D57621B01F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AB7D82-3596-4B5E-9162-872FDA1C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F254F3-B2EA-443A-B6F8-80B93A969C38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CFEA61-0A61-4DA3-8DA5-88E6947B0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0028-4646-4163-A199-188982E32F88}" type="datetimeFigureOut">
              <a:rPr lang="en-US"/>
              <a:pPr>
                <a:defRPr/>
              </a:pPr>
              <a:t>3/24/2024</a:t>
            </a:fld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5BC36-5A70-467D-8CF9-523DCD259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79AA7-3906-4B34-8292-BB6236462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125E859-BC36-4EB9-A962-3A1600B43D12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7982A1A-2B34-4E3A-AA54-3CCC815A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2A1AE9D-7D2B-4AC5-866F-7FF4FCFF0F12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67015C-FD5F-4F91-8CCF-79887F5B1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DB63-54A2-4DF5-90C6-DB00F7B55725}" type="datetimeFigureOut">
              <a:rPr lang="en-US"/>
              <a:pPr>
                <a:defRPr/>
              </a:pPr>
              <a:t>3/24/2024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AC87-3BC3-4581-83E7-42823E4D7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BEC9-4D4A-4213-8930-474F55C8911F}" type="datetimeFigureOut">
              <a:rPr lang="en-US"/>
              <a:pPr>
                <a:defRPr/>
              </a:pPr>
              <a:t>3/24/2024</a:t>
            </a:fld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974E-CB02-493D-AE4E-E02E61DC8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487A-A8E8-4387-A405-D493CF46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AFC88-BD74-4981-AF46-D7573E5F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934B-3180-41D5-99A5-F9E9D8DDC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FAD9-6E61-41D2-A9D6-CA1BD1E97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84E3-9F0A-478D-9BA0-0D265768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38408-6627-4DA0-B15C-5B620A068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E6D78A"/>
            </a:gs>
            <a:gs pos="12000">
              <a:srgbClr val="E6D78A"/>
            </a:gs>
            <a:gs pos="30000">
              <a:srgbClr val="C7AC4C"/>
            </a:gs>
            <a:gs pos="42999">
              <a:srgbClr val="E6DCA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3FDB493-664A-45AB-B1F9-38B3116A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51550A9-E09D-4979-8C54-617427F134F6}" type="datetimeFigureOut">
              <a:rPr lang="en-US"/>
              <a:pPr>
                <a:defRPr/>
              </a:pPr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C2D85BC-9603-4DFB-8145-727532EA7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EE5E0F62-A504-4035-A034-EC49F7507AF0}" type="datetimeFigureOut">
              <a:rPr lang="en-US"/>
              <a:pPr>
                <a:defRPr/>
              </a:pPr>
              <a:t>3/24/2024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4F0FDC2-A12A-4D23-942C-F2B741F2D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32" r:id="rId7"/>
    <p:sldLayoutId id="2147483841" r:id="rId8"/>
    <p:sldLayoutId id="2147483842" r:id="rId9"/>
    <p:sldLayoutId id="2147483833" r:id="rId10"/>
    <p:sldLayoutId id="2147483834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3g4g.co.uk/4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telecom.techtarget.com/sDefinition/0,,sid103_gci214486,0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searchunifiedcommunications.techtarget.com/sDefinition/0,,sid186_gci214031,00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334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762000" y="304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5400" dirty="0" smtClean="0">
                <a:solidFill>
                  <a:schemeClr val="tx1"/>
                </a:solidFill>
                <a:latin typeface="Verdana" pitchFamily="34" charset="0"/>
                <a:ea typeface="DejaVu Sans" charset="0"/>
                <a:cs typeface="DejaVu Sans" charset="0"/>
              </a:rPr>
              <a:t>www.studymafia.net</a:t>
            </a:r>
            <a:endParaRPr lang="en-US" sz="5400" dirty="0">
              <a:solidFill>
                <a:schemeClr val="tx1"/>
              </a:solidFill>
              <a:latin typeface="Tahoma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228600" y="5181600"/>
            <a:ext cx="8915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Submitted To:				          			    Submitted By:</a:t>
            </a:r>
          </a:p>
          <a:p>
            <a:pPr eaLnBrk="0" hangingPunct="0"/>
            <a:r>
              <a:rPr lang="en-US" sz="2400" b="1" dirty="0" smtClean="0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www.studymafia.net                 </a:t>
            </a:r>
            <a:r>
              <a:rPr lang="en-US" sz="2400" b="1" dirty="0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		  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www.studymafia.net               </a:t>
            </a:r>
            <a:endParaRPr lang="en-US" sz="2400" b="1" dirty="0">
              <a:solidFill>
                <a:schemeClr val="tx1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3657600" y="2209800"/>
            <a:ext cx="4953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Seminar </a:t>
            </a:r>
          </a:p>
          <a:p>
            <a:pPr algn="ctr" eaLnBrk="0" hangingPunct="0"/>
            <a:r>
              <a:rPr lang="en-US" sz="3600" b="1">
                <a:solidFill>
                  <a:schemeClr val="tx1"/>
                </a:solidFill>
                <a:latin typeface="Times New Roman" pitchFamily="16" charset="0"/>
                <a:ea typeface="DejaVu Sans" charset="0"/>
                <a:cs typeface="DejaVu Sans" charset="0"/>
              </a:rPr>
              <a:t>On </a:t>
            </a:r>
          </a:p>
          <a:p>
            <a:pPr algn="ctr" eaLnBrk="0" hangingPunct="0"/>
            <a:r>
              <a:rPr lang="en-US" sz="3600" b="1">
                <a:solidFill>
                  <a:schemeClr val="tx1"/>
                </a:solidFill>
                <a:latin typeface="Calibri" pitchFamily="32" charset="0"/>
                <a:ea typeface="DejaVu Sans" charset="0"/>
                <a:cs typeface="DejaVu Sans" charset="0"/>
              </a:rPr>
              <a:t>4G Technology</a:t>
            </a:r>
            <a:endParaRPr lang="en-US" sz="3600">
              <a:solidFill>
                <a:schemeClr val="tx1"/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algn="ctr" eaLnBrk="0" hangingPunct="0"/>
            <a:endParaRPr lang="en-US" sz="3600" b="1">
              <a:solidFill>
                <a:schemeClr val="tx1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pic>
        <p:nvPicPr>
          <p:cNvPr id="12295" name="Picture 2" descr="http://www.pamvotis.org/e-solutions/images/articles/4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057400"/>
            <a:ext cx="31432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-549275" y="112713"/>
            <a:ext cx="527050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454150"/>
            <a:ext cx="9144000" cy="548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b="1">
                <a:solidFill>
                  <a:schemeClr val="tx1"/>
                </a:solidFill>
                <a:ea typeface="DejaVu Sans" charset="0"/>
                <a:cs typeface="DejaVu Sans" charset="0"/>
              </a:rPr>
              <a:t>High Speed</a:t>
            </a:r>
            <a:r>
              <a:rPr lang="en-US">
                <a:solidFill>
                  <a:schemeClr val="tx1"/>
                </a:solidFill>
                <a:ea typeface="DejaVu Sans" charset="0"/>
                <a:cs typeface="DejaVu Sans" charset="0"/>
              </a:rPr>
              <a:t>:–  Data Rate of 100 Mbps for mobile and</a:t>
            </a:r>
            <a:r>
              <a:rPr lang="en-US" b="1">
                <a:solidFill>
                  <a:schemeClr val="tx1"/>
                </a:solidFill>
                <a:ea typeface="DejaVu Sans" charset="0"/>
                <a:cs typeface="DejaVu Sans" charset="0"/>
              </a:rPr>
              <a:t> </a:t>
            </a:r>
            <a:r>
              <a:rPr lang="en-US">
                <a:solidFill>
                  <a:schemeClr val="tx1"/>
                </a:solidFill>
                <a:ea typeface="DejaVu Sans" charset="0"/>
                <a:cs typeface="DejaVu Sans" charset="0"/>
              </a:rPr>
              <a:t>1 Gbps  while stationary. 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b="1">
                <a:solidFill>
                  <a:schemeClr val="tx1"/>
                </a:solidFill>
                <a:ea typeface="DejaVu Sans" charset="0"/>
                <a:cs typeface="DejaVu Sans" charset="0"/>
              </a:rPr>
              <a:t>Global Standard</a:t>
            </a:r>
            <a:r>
              <a:rPr lang="en-US">
                <a:solidFill>
                  <a:schemeClr val="tx1"/>
                </a:solidFill>
                <a:ea typeface="DejaVu Sans" charset="0"/>
                <a:cs typeface="DejaVu Sans" charset="0"/>
              </a:rPr>
              <a:t>:-4G will be a global standard that provides global mobility and service portability so that service provider will no longer be limited by single-system.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b="1">
                <a:solidFill>
                  <a:schemeClr val="tx1"/>
                </a:solidFill>
                <a:ea typeface="DejaVu Sans" charset="0"/>
                <a:cs typeface="DejaVu Sans" charset="0"/>
              </a:rPr>
              <a:t>Low Cost</a:t>
            </a:r>
            <a:r>
              <a:rPr lang="en-US">
                <a:solidFill>
                  <a:schemeClr val="tx1"/>
                </a:solidFill>
                <a:ea typeface="DejaVu Sans" charset="0"/>
                <a:cs typeface="DejaVu Sans" charset="0"/>
              </a:rPr>
              <a:t>:– Access technologies, services and applications can unlimitedly be run through wireless backbone over wire-line backbone using IP address.</a:t>
            </a:r>
          </a:p>
          <a:p>
            <a:pPr marL="341313" indent="-341313">
              <a:spcBef>
                <a:spcPts val="20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>
              <a:solidFill>
                <a:schemeClr val="tx1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ADVANTAGES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6629400" y="5334000"/>
            <a:ext cx="25146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SAMSUNG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295400"/>
            <a:ext cx="25146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0"/>
            <a:ext cx="8229600" cy="193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</a:t>
            </a: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Phones</a:t>
            </a: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524000"/>
            <a:ext cx="33528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124200" y="5257800"/>
            <a:ext cx="3886200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NOKIA’s WRISTBAND </a:t>
            </a:r>
          </a:p>
          <a:p>
            <a:pPr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PHONE</a:t>
            </a:r>
          </a:p>
        </p:txBody>
      </p:sp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00200"/>
            <a:ext cx="3276600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5257800"/>
            <a:ext cx="33528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T3’s 3D GOGGLE PHONE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38100"/>
            <a:ext cx="96012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FUTURE OF 4G</a:t>
            </a:r>
            <a:r>
              <a:rPr lang="en-US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4000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5G</a:t>
            </a:r>
            <a:r>
              <a:rPr lang="en-US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completed WWWW:</a:t>
            </a:r>
            <a:br>
              <a:rPr lang="en-US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 Wide Wireless Web</a:t>
            </a:r>
            <a:r>
              <a:rPr lang="en-US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 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545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idea of WWWW, World Wide Wireless Web, is started from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technologies. The following evolution will based on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completed its idea to form a Real wireless world. 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Thus, 5G should make an important difference and add more services and benefit to the world over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4G.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5G should be a more intelligent technology that interconnects the entire world without limits.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br>
              <a:rPr lang="en-US" sz="4400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b="1" u="sng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7707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history of mobile communications shows, attempts have  been made to reduce a number of technologies to a single global standard.</a:t>
            </a:r>
          </a:p>
          <a:p>
            <a:pPr marL="341313" indent="-341313" eaLnBrk="0" hangingPunct="0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 seems to be a very promising generation of wireless communication that will change the people’s life in the wireless world.</a:t>
            </a:r>
          </a:p>
          <a:p>
            <a:pPr marL="341313" indent="-341313" eaLnBrk="0" hangingPunct="0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 is expected to be launched by 2010 and the world is looking forward for the most intelligent technology that would connect the entire globe.</a:t>
            </a:r>
          </a:p>
          <a:p>
            <a:pPr marL="341313" indent="-341313" eaLnBrk="0" hangingPunct="0">
              <a:buClr>
                <a:srgbClr val="FFCC00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 u="sng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191000"/>
            <a:ext cx="2312872" cy="20872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0" y="1636713"/>
            <a:ext cx="5715000" cy="23720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www.3g4g.co.uk/4g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4G Prototype Testing    by </a:t>
            </a:r>
          </a:p>
          <a:p>
            <a:pPr marL="341313" indent="-341313">
              <a:buClrTx/>
              <a:buSzTx/>
              <a:buFontTx/>
              <a:buNone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W. Knight 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ClrTx/>
              <a:buSzTx/>
              <a:buFont typeface="Arial" pitchFamily="34" charset="0"/>
              <a:buChar char="•"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www.studymafia.net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1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6629400" cy="3657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6481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966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Th@nk U....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OBJECTIVES   AND  APPROACHES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DEVLOPMENT FROM 1G TO 4G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PRINCIPAL  TECHNOLOGIES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DEVELOPMENTS 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  AND  ADVANTAGES</a:t>
            </a:r>
          </a:p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76200" y="1066800"/>
            <a:ext cx="91440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 is the short term for fourth-generation wireless. It is still a research lab standard , the stage of broadband mobile communications that will supersede the third generation (</a:t>
            </a:r>
            <a:r>
              <a:rPr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3G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 It is expected that end-to-end </a:t>
            </a:r>
            <a:r>
              <a:rPr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IP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high-quality streaming video will be among 4G's distinguishing features.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 4G  system  will  be  able  to  provide  a  comprehensive   IP  solution  where  voice , data  and  streamed  multimedia  can  be  given  to the users  on  “ Anytime Anywhere ”  basis  and  higher  data  rates than the previous generations.</a:t>
            </a:r>
          </a:p>
          <a:p>
            <a:pPr marL="341313" indent="-341313"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 will  be  a  fully  IP  based  integrated  system  capable  of  providing  between  100 Mbps  to  1 Gbps  in  both  indoor  and  outdoor  with  premium  quality  and  high   security. </a:t>
            </a:r>
          </a:p>
          <a:p>
            <a:pPr marL="341313" indent="-341313"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It is  going  to  be  launched  in  the  year 2010.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633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  is  being developed to  accommodate  the Quality  of  Service  (QOS)  and  rate  requirements  set  by  forth  coming  applications  like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1. MMS (Multimedia Messaging Service).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2. Wireless Broadband Service.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3. Video  Chat.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4. Mobile  TV.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5. Digital  Video  Broadcasting.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6.  High  Network  Capacity.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7.   Data Rate of 100 Mbps for mobile and 1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Gbps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while stationary 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8.   Smooth  handoff across heterogeneous network..  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9.   Seamless Connectivity and  Global  Roaming across  multiple networks.</a:t>
            </a: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33400" y="-84138"/>
            <a:ext cx="8229600" cy="1311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Time-line from 1G to 4G and beyond: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first generation,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wireless mobile communication systems, was introduced in the early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1980s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1G wireless was analog and supported the first generation of analog cell phones with the speeds up to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2.4kbps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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second generation,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system, fielded in the late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1980s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.It was planned mainly for voice transmission with digital signal and the speeds up to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64kbps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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third generation,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wireless system,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also called </a:t>
            </a: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UMTS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(Universal Mobile Telecommunications Standard).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was developed in the late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1990s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.3G is not only provided the transmission speeds from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125kbps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2Mbps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but also included many services, such as global roaming, superior voice and video quality.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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fourth generation,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a conceptual framework just raised in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The speeds of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can theoretically be promised up to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1Gbps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The beyond will be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5G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incredible transmission speed with no limitation for access </a:t>
            </a: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zone size.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GENERATIONS TIMELINE :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84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843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DejaVu Sans" charset="0"/>
                <a:cs typeface="DejaVu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0" y="-144463"/>
            <a:ext cx="9144000" cy="1431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Telecom Companies Developing 4G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NTT  DoCoMo  (JAPAN)</a:t>
            </a:r>
          </a:p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DIGIWEB  (IRELAND)</a:t>
            </a:r>
          </a:p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SPRINT  (CHICAGO)</a:t>
            </a:r>
          </a:p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VERIZON  WIRELESS</a:t>
            </a:r>
          </a:p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VODAFONE  GROUP</a:t>
            </a:r>
          </a:p>
          <a:p>
            <a:pPr marL="608013" indent="-608013"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AMERICAN  WIRELESS  PROVIDER CLEARWIRE   ETC..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 applications of 4G  are  called  “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KILLER APPLICATIONs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  as it  is going  to bring  to revolution in the internet world.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-- High Speed  Data Rate  due to which a  movie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can be downloaded in 2 to 3 minutes.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-- More Security.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-- Video Conferencing.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-- Higher  Bandwidth.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-- Global Roaming.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Custom 2">
      <a:dk1>
        <a:srgbClr val="93A299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F2F2F2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789</Words>
  <Application>Microsoft Office PowerPoint</Application>
  <PresentationFormat>On-screen Show (4:3)</PresentationFormat>
  <Paragraphs>91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Apex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srikanta</dc:creator>
  <cp:lastModifiedBy>CRP</cp:lastModifiedBy>
  <cp:revision>84</cp:revision>
  <cp:lastPrinted>1601-01-01T00:00:00Z</cp:lastPrinted>
  <dcterms:created xsi:type="dcterms:W3CDTF">2008-09-21T19:00:32Z</dcterms:created>
  <dcterms:modified xsi:type="dcterms:W3CDTF">2024-03-24T16:23:23Z</dcterms:modified>
</cp:coreProperties>
</file>